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665" r:id="rId2"/>
    <p:sldId id="666" r:id="rId3"/>
    <p:sldId id="667" r:id="rId4"/>
    <p:sldId id="679" r:id="rId5"/>
    <p:sldId id="726" r:id="rId6"/>
    <p:sldId id="727" r:id="rId7"/>
    <p:sldId id="728" r:id="rId8"/>
    <p:sldId id="725" r:id="rId9"/>
    <p:sldId id="722" r:id="rId10"/>
    <p:sldId id="733" r:id="rId11"/>
    <p:sldId id="729" r:id="rId12"/>
    <p:sldId id="738" r:id="rId13"/>
    <p:sldId id="739" r:id="rId14"/>
    <p:sldId id="737" r:id="rId15"/>
    <p:sldId id="734" r:id="rId16"/>
    <p:sldId id="740" r:id="rId17"/>
    <p:sldId id="741" r:id="rId18"/>
    <p:sldId id="691" r:id="rId19"/>
    <p:sldId id="674" r:id="rId20"/>
  </p:sldIdLst>
  <p:sldSz cx="9144000" cy="6858000" type="screen4x3"/>
  <p:notesSz cx="6858000" cy="9144000"/>
  <p:embeddedFontLst>
    <p:embeddedFont>
      <p:font typeface="고도 B" pitchFamily="2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Calibri Light" pitchFamily="34" charset="0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790"/>
    <a:srgbClr val="487AD5"/>
    <a:srgbClr val="4835CB"/>
    <a:srgbClr val="0070C0"/>
    <a:srgbClr val="08A5EF"/>
    <a:srgbClr val="11E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7657" autoAdjust="0"/>
  </p:normalViewPr>
  <p:slideViewPr>
    <p:cSldViewPr snapToGrid="0">
      <p:cViewPr>
        <p:scale>
          <a:sx n="66" d="100"/>
          <a:sy n="66" d="100"/>
        </p:scale>
        <p:origin x="-1482" y="-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EBD8E-7ED6-4912-86A0-DD13D51DD277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536FA-3866-4540-B844-DB8E9E29D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1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536FA-3866-4540-B844-DB8E9E29DB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9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0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8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60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7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1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>
            <a:extLst>
              <a:ext uri="{FF2B5EF4-FFF2-40B4-BE49-F238E27FC236}">
                <a16:creationId xmlns="" xmlns:a16="http://schemas.microsoft.com/office/drawing/2014/main" id="{E3BAB198-7D99-4A4D-BB51-5DFA881AACEA}"/>
              </a:ext>
            </a:extLst>
          </p:cNvPr>
          <p:cNvSpPr txBox="1">
            <a:spLocks/>
          </p:cNvSpPr>
          <p:nvPr userDrawn="1"/>
        </p:nvSpPr>
        <p:spPr>
          <a:xfrm>
            <a:off x="1043490" y="365130"/>
            <a:ext cx="4105396" cy="4566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spc="-1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</a:lstStyle>
          <a:p>
            <a:r>
              <a:rPr lang="ko-KR" altLang="en-US" sz="2600" spc="-300">
                <a:latin typeface="고도 B" panose="02000503000000020004" pitchFamily="2" charset="-127"/>
                <a:ea typeface="고도 B" panose="02000503000000020004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23918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E49362-C1C5-4BD8-BAAA-A6CFA44596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3490" y="337934"/>
            <a:ext cx="3956527" cy="511062"/>
          </a:xfrm>
        </p:spPr>
        <p:txBody>
          <a:bodyPr vert="horz" wrap="none" lIns="91440" tIns="45720" rIns="91440" bIns="45720" rtlCol="0" anchor="ctr">
            <a:noAutofit/>
          </a:bodyPr>
          <a:lstStyle>
            <a:lvl1pPr>
              <a:defRPr lang="ko-KR" altLang="en-US" sz="2600" b="1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cs"/>
              </a:defRPr>
            </a:lvl1pPr>
          </a:lstStyle>
          <a:p>
            <a:r>
              <a:rPr lang="ko-KR" altLang="en-US" sz="2600" spc="-300">
                <a:latin typeface="고도 B" panose="02000503000000020004" pitchFamily="2" charset="-127"/>
                <a:ea typeface="고도 B" panose="02000503000000020004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41916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95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3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27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5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6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7EFB-C7C4-4FA6-A353-095E35FA0F5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6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microsoft.com/office/2007/relationships/hdphoto" Target="../media/hdphoto2.wdp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microsoft.com/office/2007/relationships/hdphoto" Target="../media/hdphoto2.wdp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560993" y="2014970"/>
            <a:ext cx="2909771" cy="14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90000"/>
              </a:lnSpc>
            </a:pPr>
            <a:r>
              <a:rPr lang="ko-KR" altLang="en-US" sz="4800" spc="-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팀 </a:t>
            </a:r>
            <a:r>
              <a:rPr lang="ko-KR" altLang="en-US" sz="4800" spc="-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프로젝트</a:t>
            </a:r>
            <a:endParaRPr lang="en-US" altLang="ko-KR" sz="4800" spc="-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latinLnBrk="1">
              <a:lnSpc>
                <a:spcPct val="90000"/>
              </a:lnSpc>
            </a:pPr>
            <a:r>
              <a:rPr lang="ko-KR" altLang="en-US" sz="4800" spc="-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최종 </a:t>
            </a:r>
            <a:r>
              <a:rPr lang="ko-KR" altLang="en-US" sz="4800" spc="-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발표</a:t>
            </a:r>
            <a:endParaRPr lang="en-US" altLang="ko-KR" sz="4800" spc="-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4790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6650F49-09A7-4E7F-A92F-AB5E50EF9474}"/>
              </a:ext>
            </a:extLst>
          </p:cNvPr>
          <p:cNvSpPr/>
          <p:nvPr/>
        </p:nvSpPr>
        <p:spPr>
          <a:xfrm>
            <a:off x="592421" y="3625780"/>
            <a:ext cx="3011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defRPr/>
            </a:pPr>
            <a:r>
              <a:rPr lang="en-US" altLang="ko-KR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Unity</a:t>
            </a:r>
            <a:r>
              <a:rPr lang="ko-KR" altLang="en-US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</a:t>
            </a:r>
            <a:r>
              <a:rPr lang="en-US" altLang="ko-KR" sz="1200" spc="-70" dirty="0" err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Arduino</a:t>
            </a:r>
            <a:r>
              <a:rPr lang="ko-KR" altLang="en-US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</a:t>
            </a:r>
            <a:r>
              <a:rPr lang="ko-KR" altLang="en-US" sz="1200" spc="-7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이용한 </a:t>
            </a:r>
            <a:r>
              <a:rPr lang="ko-KR" altLang="en-US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혼합현실 </a:t>
            </a:r>
            <a:r>
              <a:rPr lang="ko-KR" altLang="en-US" sz="1200" spc="-7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컨텐츠</a:t>
            </a:r>
            <a:r>
              <a:rPr lang="ko-KR" altLang="en-US" sz="1200" spc="-7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제작</a:t>
            </a:r>
            <a:endParaRPr lang="en-US" altLang="ko-KR" sz="1200" spc="-7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D120234-E5CA-421B-8A91-1E444B42D620}"/>
              </a:ext>
            </a:extLst>
          </p:cNvPr>
          <p:cNvSpPr/>
          <p:nvPr/>
        </p:nvSpPr>
        <p:spPr>
          <a:xfrm>
            <a:off x="653381" y="1544010"/>
            <a:ext cx="3432928" cy="268730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en-US" altLang="ko-KR" sz="13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Computer Graphics</a:t>
            </a:r>
            <a:endParaRPr lang="ko-KR" altLang="en-US" sz="13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64BE1569-DAC4-4F64-AF06-871FC0EDF17D}"/>
              </a:ext>
            </a:extLst>
          </p:cNvPr>
          <p:cNvSpPr/>
          <p:nvPr/>
        </p:nvSpPr>
        <p:spPr>
          <a:xfrm>
            <a:off x="653381" y="4071039"/>
            <a:ext cx="2780056" cy="394561"/>
          </a:xfrm>
          <a:prstGeom prst="roundRect">
            <a:avLst>
              <a:gd name="adj" fmla="val 17605"/>
            </a:avLst>
          </a:prstGeom>
          <a:noFill/>
        </p:spPr>
        <p:txBody>
          <a:bodyPr wrap="none" anchor="ctr">
            <a:noAutofit/>
          </a:bodyPr>
          <a:lstStyle/>
          <a:p>
            <a:pPr latinLnBrk="1"/>
            <a:r>
              <a:rPr lang="en-US" altLang="ko-KR" sz="1600" b="1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2019.12.19</a:t>
            </a:r>
            <a:endParaRPr lang="ko-KR" altLang="en-US" sz="16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C479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3341F97C-4084-4591-A8EF-00A7F5083E14}"/>
              </a:ext>
            </a:extLst>
          </p:cNvPr>
          <p:cNvCxnSpPr>
            <a:cxnSpLocks/>
          </p:cNvCxnSpPr>
          <p:nvPr/>
        </p:nvCxnSpPr>
        <p:spPr>
          <a:xfrm>
            <a:off x="655320" y="3605424"/>
            <a:ext cx="34261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3381" y="4606298"/>
            <a:ext cx="31383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201411691 </a:t>
            </a:r>
            <a:r>
              <a:rPr lang="ko-KR" altLang="en-US" sz="1400" dirty="0">
                <a:latin typeface="Noto Sans CJK KR Regular" pitchFamily="34" charset="-127"/>
                <a:ea typeface="Noto Sans CJK KR Regular" pitchFamily="34" charset="-127"/>
              </a:rPr>
              <a:t>김승수</a:t>
            </a:r>
            <a:endParaRPr lang="en-US" altLang="ko-KR" sz="1400" dirty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201411711 </a:t>
            </a:r>
            <a:r>
              <a:rPr lang="ko-KR" altLang="en-US" sz="1400" dirty="0">
                <a:latin typeface="Noto Sans CJK KR Regular" pitchFamily="34" charset="-127"/>
                <a:ea typeface="Noto Sans CJK KR Regular" pitchFamily="34" charset="-127"/>
              </a:rPr>
              <a:t>류찬규  </a:t>
            </a: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(</a:t>
            </a:r>
            <a:r>
              <a:rPr lang="ko-KR" altLang="en-US" sz="1400" dirty="0">
                <a:latin typeface="Noto Sans CJK KR Regular" pitchFamily="34" charset="-127"/>
                <a:ea typeface="Noto Sans CJK KR Regular" pitchFamily="34" charset="-127"/>
              </a:rPr>
              <a:t>팀장</a:t>
            </a: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201411730 </a:t>
            </a:r>
            <a:r>
              <a:rPr lang="ko-KR" altLang="en-US" sz="1400" dirty="0" err="1">
                <a:latin typeface="Noto Sans CJK KR Regular" pitchFamily="34" charset="-127"/>
                <a:ea typeface="Noto Sans CJK KR Regular" pitchFamily="34" charset="-127"/>
              </a:rPr>
              <a:t>성봉제</a:t>
            </a:r>
            <a:endParaRPr lang="en-US" altLang="ko-KR" sz="1400" dirty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Regular" pitchFamily="34" charset="-127"/>
                <a:ea typeface="Noto Sans CJK KR Regular" pitchFamily="34" charset="-127"/>
              </a:rPr>
              <a:t>201411742 </a:t>
            </a:r>
            <a:r>
              <a:rPr lang="ko-KR" altLang="en-US" sz="1400" dirty="0">
                <a:latin typeface="Noto Sans CJK KR Regular" pitchFamily="34" charset="-127"/>
                <a:ea typeface="Noto Sans CJK KR Regular" pitchFamily="34" charset="-127"/>
              </a:rPr>
              <a:t>원동찬</a:t>
            </a:r>
            <a:endParaRPr lang="en-US" altLang="ko-KR" sz="1400" dirty="0">
              <a:latin typeface="Noto Sans CJK KR Regular" pitchFamily="34" charset="-127"/>
              <a:ea typeface="Noto Sans CJK KR Regular" pitchFamily="34" charset="-127"/>
            </a:endParaRPr>
          </a:p>
          <a:p>
            <a:endParaRPr lang="ko-KR" altLang="en-US" sz="14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Unity</a:t>
            </a:r>
            <a:endParaRPr lang="ko-KR" altLang="en-US" spc="-150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9219" name="Picture 3" descr="D:\바탕화면\App Game\COINDOZ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2" y="1765728"/>
            <a:ext cx="4306111" cy="43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0351" y="4315522"/>
            <a:ext cx="3612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Noto Sans Mono CJK KR Bold" pitchFamily="34" charset="-127"/>
                <a:ea typeface="Noto Sans Mono CJK KR Bold" pitchFamily="34" charset="-127"/>
              </a:rPr>
              <a:t>사용할 </a:t>
            </a:r>
            <a:r>
              <a:rPr lang="en-US" altLang="ko-KR" sz="2800" dirty="0" smtClean="0">
                <a:latin typeface="Noto Sans Mono CJK KR Bold" pitchFamily="34" charset="-127"/>
                <a:ea typeface="Noto Sans Mono CJK KR Bold" pitchFamily="34" charset="-127"/>
              </a:rPr>
              <a:t>Image Target</a:t>
            </a:r>
          </a:p>
          <a:p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카메라에 이 </a:t>
            </a:r>
            <a:r>
              <a:rPr lang="en-US" altLang="ko-KR" sz="2000" dirty="0">
                <a:latin typeface="Noto Sans CJK KR Regular" pitchFamily="34" charset="-127"/>
                <a:ea typeface="Noto Sans CJK KR Regular" pitchFamily="34" charset="-127"/>
              </a:rPr>
              <a:t>T</a:t>
            </a: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arget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이 포착되면 </a:t>
            </a:r>
            <a:r>
              <a:rPr lang="en-US" altLang="ko-KR" sz="2000" dirty="0">
                <a:latin typeface="Noto Sans CJK KR Regular" pitchFamily="34" charset="-127"/>
                <a:ea typeface="Noto Sans CJK KR Regular" pitchFamily="34" charset="-127"/>
              </a:rPr>
              <a:t>T</a:t>
            </a: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arget 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위에 오브젝트들이 생성</a:t>
            </a: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, 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위치함</a:t>
            </a:r>
            <a:endParaRPr lang="ko-KR" altLang="en-US" sz="20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5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Unity</a:t>
            </a:r>
            <a:endParaRPr lang="ko-KR" altLang="en-US" spc="-15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6" y="1421434"/>
            <a:ext cx="8099849" cy="4143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541593" y="5836530"/>
            <a:ext cx="6155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Noto Sans Mono CJK KR Bold" pitchFamily="34" charset="-127"/>
                <a:ea typeface="Noto Sans Mono CJK KR Bold" pitchFamily="34" charset="-127"/>
              </a:rPr>
              <a:t>Coin Object </a:t>
            </a:r>
            <a:r>
              <a:rPr lang="ko-KR" altLang="en-US" sz="2800" dirty="0" smtClean="0">
                <a:latin typeface="Noto Sans Mono CJK KR Bold" pitchFamily="34" charset="-127"/>
                <a:ea typeface="Noto Sans Mono CJK KR Bold" pitchFamily="34" charset="-127"/>
              </a:rPr>
              <a:t>생성 및 </a:t>
            </a:r>
            <a:r>
              <a:rPr lang="ko-KR" altLang="en-US" sz="2800" dirty="0" err="1" smtClean="0">
                <a:latin typeface="Noto Sans Mono CJK KR Bold" pitchFamily="34" charset="-127"/>
                <a:ea typeface="Noto Sans Mono CJK KR Bold" pitchFamily="34" charset="-127"/>
              </a:rPr>
              <a:t>텍스쳐</a:t>
            </a:r>
            <a:r>
              <a:rPr lang="ko-KR" altLang="en-US" sz="2800" dirty="0" smtClean="0">
                <a:latin typeface="Noto Sans Mono CJK KR Bold" pitchFamily="34" charset="-127"/>
                <a:ea typeface="Noto Sans Mono CJK KR Bold" pitchFamily="34" charset="-127"/>
              </a:rPr>
              <a:t> </a:t>
            </a:r>
            <a:r>
              <a:rPr lang="ko-KR" altLang="en-US" sz="2800" dirty="0" err="1" smtClean="0">
                <a:latin typeface="Noto Sans Mono CJK KR Bold" pitchFamily="34" charset="-127"/>
                <a:ea typeface="Noto Sans Mono CJK KR Bold" pitchFamily="34" charset="-127"/>
              </a:rPr>
              <a:t>맵핑</a:t>
            </a:r>
            <a:endParaRPr lang="ko-KR" altLang="en-US" sz="20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3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Unity</a:t>
            </a:r>
            <a:endParaRPr lang="ko-KR" altLang="en-US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1471959" y="6005559"/>
            <a:ext cx="6155473" cy="6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Noto Sans Mono CJK KR Bold" pitchFamily="34" charset="-127"/>
                <a:ea typeface="Noto Sans Mono CJK KR Bold" pitchFamily="34" charset="-127"/>
              </a:rPr>
              <a:t>Unity</a:t>
            </a:r>
            <a:r>
              <a:rPr lang="ko-KR" altLang="en-US" sz="2800" dirty="0">
                <a:latin typeface="Noto Sans Mono CJK KR Bold" pitchFamily="34" charset="-127"/>
                <a:ea typeface="Noto Sans Mono CJK KR Bold" pitchFamily="34" charset="-127"/>
              </a:rPr>
              <a:t> </a:t>
            </a:r>
            <a:r>
              <a:rPr lang="ko-KR" altLang="en-US" sz="2800" dirty="0" smtClean="0">
                <a:latin typeface="Noto Sans Mono CJK KR Bold" pitchFamily="34" charset="-127"/>
                <a:ea typeface="Noto Sans Mono CJK KR Bold" pitchFamily="34" charset="-127"/>
              </a:rPr>
              <a:t>내에 오브젝트 생성</a:t>
            </a:r>
            <a:endParaRPr lang="ko-KR" altLang="en-US" sz="20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4" y="1009766"/>
            <a:ext cx="8274205" cy="499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14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Visual Studio</a:t>
            </a:r>
            <a:endParaRPr lang="ko-KR" altLang="en-US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1299112" y="3646444"/>
            <a:ext cx="650116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Manager.cs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 : </a:t>
            </a:r>
            <a:r>
              <a:rPr lang="ko-KR" altLang="en-US" sz="1900" dirty="0" err="1" smtClean="0">
                <a:latin typeface="Noto Sans CJK KR Regular" pitchFamily="34" charset="-127"/>
                <a:ea typeface="Noto Sans CJK KR Regular" pitchFamily="34" charset="-127"/>
              </a:rPr>
              <a:t>블루투스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 통신 제어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Pusher.cs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 : Pusher Object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의 움직임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RemoveOut.cs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 :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배출구가 아닌 곳으로 떨어진 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object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제거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Remover.cs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 :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배출구로 떨어진 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Object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제거 및 스코어 카운트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Score.cs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점수 변화 감지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 smtClean="0">
                <a:latin typeface="Noto Sans CJK KR Regular" pitchFamily="34" charset="-127"/>
                <a:ea typeface="Noto Sans CJK KR Regular" pitchFamily="34" charset="-127"/>
              </a:rPr>
              <a:t>Spawner.cs</a:t>
            </a:r>
            <a:r>
              <a:rPr lang="en-US" altLang="ko-KR" sz="1900" dirty="0" smtClean="0">
                <a:latin typeface="Noto Sans CJK KR Regular" pitchFamily="34" charset="-127"/>
                <a:ea typeface="Noto Sans CJK KR Regular" pitchFamily="34" charset="-127"/>
              </a:rPr>
              <a:t> :  Coin Object Clone </a:t>
            </a:r>
            <a:r>
              <a:rPr lang="ko-KR" altLang="en-US" sz="1900" dirty="0" smtClean="0">
                <a:latin typeface="Noto Sans CJK KR Regular" pitchFamily="34" charset="-127"/>
                <a:ea typeface="Noto Sans CJK KR Regular" pitchFamily="34" charset="-127"/>
              </a:rPr>
              <a:t>생성</a:t>
            </a:r>
            <a:endParaRPr lang="en-US" altLang="ko-KR" sz="1900" dirty="0" smtClean="0"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4" y="1307940"/>
            <a:ext cx="8664042" cy="178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1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Android Studio</a:t>
            </a:r>
            <a:endParaRPr lang="ko-KR" altLang="en-US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407750" y="6144426"/>
            <a:ext cx="489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oto Sans CJK KR Regular" pitchFamily="34" charset="-127"/>
                <a:ea typeface="Noto Sans CJK KR Regular" pitchFamily="34" charset="-127"/>
              </a:rPr>
              <a:t>AndroidManifest.xml</a:t>
            </a:r>
            <a:endParaRPr lang="ko-KR" altLang="en-US" sz="16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40" y="1864849"/>
            <a:ext cx="3031553" cy="94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95" y="3542127"/>
            <a:ext cx="5250805" cy="259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09" y="1367536"/>
            <a:ext cx="3087145" cy="194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85599" y="3337583"/>
            <a:ext cx="19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Noto Sans CJK KR Regular" pitchFamily="34" charset="-127"/>
                <a:ea typeface="Noto Sans CJK KR Regular" pitchFamily="34" charset="-127"/>
              </a:rPr>
              <a:t>Classes.jar</a:t>
            </a:r>
            <a:endParaRPr lang="ko-KR" altLang="en-US" sz="16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err="1" smtClean="0"/>
              <a:t>Arduino</a:t>
            </a:r>
            <a:endParaRPr lang="ko-KR" altLang="en-US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1541593" y="6208417"/>
            <a:ext cx="6155473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latin typeface="Noto Sans Mono CJK KR Bold" pitchFamily="34" charset="-127"/>
                <a:ea typeface="Noto Sans Mono CJK KR Bold" pitchFamily="34" charset="-127"/>
              </a:rPr>
              <a:t>Arduino</a:t>
            </a:r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 Board </a:t>
            </a:r>
            <a:r>
              <a:rPr lang="ko-KR" altLang="en-US" sz="2400" b="1" dirty="0" smtClean="0">
                <a:latin typeface="Noto Sans Mono CJK KR Bold" pitchFamily="34" charset="-127"/>
                <a:ea typeface="Noto Sans Mono CJK KR Bold" pitchFamily="34" charset="-127"/>
              </a:rPr>
              <a:t>회로도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pic>
        <p:nvPicPr>
          <p:cNvPr id="13314" name="Picture 2" descr="D:\바탕화면\1st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582" y="1009039"/>
            <a:ext cx="5319525" cy="51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6496" y="4652743"/>
            <a:ext cx="130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Servo </a:t>
            </a:r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016" y="1862473"/>
            <a:ext cx="15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동전 입력 검출용 센서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531" y="1338146"/>
            <a:ext cx="200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Bluetooth 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모듈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8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err="1" smtClean="0"/>
              <a:t>Arduino</a:t>
            </a:r>
            <a:endParaRPr lang="ko-KR" altLang="en-US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1541593" y="6208417"/>
            <a:ext cx="6155473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latin typeface="Noto Sans Mono CJK KR Bold" pitchFamily="34" charset="-127"/>
                <a:ea typeface="Noto Sans Mono CJK KR Bold" pitchFamily="34" charset="-127"/>
              </a:rPr>
              <a:t>Arduino</a:t>
            </a:r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 code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" y="1561173"/>
            <a:ext cx="3055665" cy="41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775" y="1657790"/>
            <a:ext cx="3003812" cy="413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3"/>
          <a:stretch/>
        </p:blipFill>
        <p:spPr bwMode="auto">
          <a:xfrm>
            <a:off x="6474677" y="1268271"/>
            <a:ext cx="2377876" cy="491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7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07407BF4-687D-4574-85F1-69EF2FAF567F}"/>
              </a:ext>
            </a:extLst>
          </p:cNvPr>
          <p:cNvSpPr/>
          <p:nvPr/>
        </p:nvSpPr>
        <p:spPr>
          <a:xfrm>
            <a:off x="1038340" y="191396"/>
            <a:ext cx="891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</a:t>
            </a:r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01A78220-584C-437E-959D-D06408C5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70" dirty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최종 결과물 </a:t>
            </a:r>
            <a:r>
              <a:rPr lang="ko-KR" altLang="en-US" sz="28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 </a:t>
            </a:r>
            <a:r>
              <a:rPr lang="ko-KR" altLang="en-US" sz="28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영</a:t>
            </a:r>
            <a:r>
              <a:rPr lang="ko-KR" altLang="en-US" sz="2800" spc="-70" dirty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상</a:t>
            </a:r>
            <a:endParaRPr lang="ko-KR" altLang="en-US" sz="2800" spc="-70" dirty="0"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6386" name="Picture 2" descr="D:\바탕화면\KakaoTalk_20191219_093710802_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r="10332"/>
          <a:stretch/>
        </p:blipFill>
        <p:spPr bwMode="auto">
          <a:xfrm rot="5400000">
            <a:off x="-1012167" y="2262875"/>
            <a:ext cx="5558973" cy="30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D:\바탕화면\KakaoTalk_20191219_09392173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38600" b="38623"/>
          <a:stretch/>
        </p:blipFill>
        <p:spPr bwMode="auto">
          <a:xfrm>
            <a:off x="3524248" y="2333625"/>
            <a:ext cx="5467351" cy="27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07407BF4-687D-4574-85F1-69EF2FAF567F}"/>
              </a:ext>
            </a:extLst>
          </p:cNvPr>
          <p:cNvSpPr/>
          <p:nvPr/>
        </p:nvSpPr>
        <p:spPr>
          <a:xfrm>
            <a:off x="1038340" y="191396"/>
            <a:ext cx="891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</a:t>
            </a:r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01A78220-584C-437E-959D-D06408C5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70" dirty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최종 결과물 </a:t>
            </a:r>
            <a:r>
              <a:rPr lang="ko-KR" altLang="en-US" sz="28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 </a:t>
            </a:r>
            <a:r>
              <a:rPr lang="ko-KR" altLang="en-US" sz="28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영</a:t>
            </a:r>
            <a:r>
              <a:rPr lang="ko-KR" altLang="en-US" sz="2800" spc="-70" dirty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상</a:t>
            </a:r>
            <a:endParaRPr lang="ko-KR" altLang="en-US" sz="2800" spc="-70" dirty="0"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1400504" y="1810373"/>
            <a:ext cx="6280565" cy="852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90000"/>
              </a:lnSpc>
            </a:pPr>
            <a:r>
              <a:rPr lang="ko-KR" altLang="en-US" sz="54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최종 </a:t>
            </a:r>
            <a:r>
              <a:rPr lang="ko-KR" altLang="en-US" sz="5400" spc="-70" dirty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결과물 </a:t>
            </a:r>
            <a:r>
              <a:rPr lang="ko-KR" altLang="en-US" sz="5400" spc="-70" dirty="0" smtClean="0"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 영상</a:t>
            </a:r>
            <a:endParaRPr lang="en-US" altLang="ko-KR" sz="5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70C0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2144224" y="4030837"/>
            <a:ext cx="6154955" cy="102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90000"/>
              </a:lnSpc>
            </a:pPr>
            <a:r>
              <a:rPr lang="en-US" altLang="ko-KR" sz="66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Coin Dozer MR</a:t>
            </a:r>
            <a:endParaRPr lang="en-US" altLang="ko-KR" sz="6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70C0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5362" name="Picture 2" descr="C:\Users\ycg02\CGPROJ\Assets\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2" y="3806329"/>
            <a:ext cx="1576649" cy="15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D120234-E5CA-421B-8A91-1E444B42D620}"/>
              </a:ext>
            </a:extLst>
          </p:cNvPr>
          <p:cNvSpPr/>
          <p:nvPr/>
        </p:nvSpPr>
        <p:spPr>
          <a:xfrm>
            <a:off x="3001504" y="2355289"/>
            <a:ext cx="3201953" cy="222091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ko-KR" altLang="en-US" sz="1200" spc="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레스토랑 예약 프로그램</a:t>
            </a:r>
            <a:endParaRPr lang="ko-KR" altLang="en-US" sz="1200" spc="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12571" y="762000"/>
            <a:ext cx="3842658" cy="1593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1861533" y="1038225"/>
            <a:ext cx="5344733" cy="134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90000"/>
              </a:lnSpc>
            </a:pPr>
            <a:r>
              <a:rPr lang="ko-KR" altLang="en-US" sz="88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감사합니다</a:t>
            </a:r>
            <a:endParaRPr lang="en-US" altLang="ko-KR" sz="88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4790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6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D120234-E5CA-421B-8A91-1E444B42D620}"/>
              </a:ext>
            </a:extLst>
          </p:cNvPr>
          <p:cNvSpPr/>
          <p:nvPr/>
        </p:nvSpPr>
        <p:spPr>
          <a:xfrm>
            <a:off x="1188579" y="2355289"/>
            <a:ext cx="3365286" cy="222091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lvl="0" algn="ctr" latinLnBrk="1">
              <a:defRPr/>
            </a:pPr>
            <a:r>
              <a:rPr lang="en-US" altLang="ko-KR" sz="1200" spc="-70" dirty="0" err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Uniity</a:t>
            </a:r>
            <a:r>
              <a:rPr lang="ko-KR" altLang="en-US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</a:t>
            </a:r>
            <a:r>
              <a:rPr lang="en-US" altLang="ko-KR" sz="1200" spc="-70" dirty="0" err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Arduino</a:t>
            </a:r>
            <a:r>
              <a:rPr lang="ko-KR" altLang="en-US" sz="1200" spc="-7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</a:t>
            </a:r>
            <a:r>
              <a:rPr lang="ko-KR" altLang="en-US" sz="1200" spc="-7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이용한 혼합현실 </a:t>
            </a:r>
            <a:r>
              <a:rPr lang="ko-KR" altLang="en-US" sz="1200" spc="-7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컨텐츠</a:t>
            </a:r>
            <a:r>
              <a:rPr lang="ko-KR" altLang="en-US" sz="1200" spc="-7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제작</a:t>
            </a:r>
            <a:endParaRPr lang="en-US" altLang="ko-KR" sz="1200" spc="-7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EE224B2-5ECA-44A1-BB4E-CE999A4AD8B8}"/>
              </a:ext>
            </a:extLst>
          </p:cNvPr>
          <p:cNvSpPr/>
          <p:nvPr/>
        </p:nvSpPr>
        <p:spPr>
          <a:xfrm>
            <a:off x="1886215" y="2900099"/>
            <a:ext cx="35443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70000"/>
              </a:lnSpc>
            </a:pPr>
            <a:r>
              <a:rPr lang="ko-KR" altLang="en-US" sz="2000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개요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en-US" altLang="ko-KR" sz="2000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Coin Dozer</a:t>
            </a:r>
            <a:endParaRPr lang="en-US" altLang="ko-KR" sz="2000" spc="-15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</a:t>
            </a:r>
            <a:endParaRPr lang="en-US" altLang="ko-KR" sz="2000" spc="-15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</a:t>
            </a:r>
            <a:endParaRPr lang="en-US" altLang="ko-KR" sz="2000" spc="-15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최종 결과물 </a:t>
            </a:r>
            <a:r>
              <a:rPr lang="ko-KR" altLang="en-US" sz="2000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시연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8BB9551-FA1D-4737-B0D8-29524C42E16C}"/>
              </a:ext>
            </a:extLst>
          </p:cNvPr>
          <p:cNvGrpSpPr/>
          <p:nvPr/>
        </p:nvGrpSpPr>
        <p:grpSpPr>
          <a:xfrm>
            <a:off x="1532672" y="3531754"/>
            <a:ext cx="2870521" cy="1523856"/>
            <a:chOff x="300942" y="3426106"/>
            <a:chExt cx="2870521" cy="1585731"/>
          </a:xfrm>
        </p:grpSpPr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7EAE4504-48B4-4223-9A86-99F0F89099C5}"/>
                </a:ext>
              </a:extLst>
            </p:cNvPr>
            <p:cNvCxnSpPr/>
            <p:nvPr/>
          </p:nvCxnSpPr>
          <p:spPr>
            <a:xfrm>
              <a:off x="300942" y="3426106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05A6843E-9D60-4D9F-8198-33CBCA8144D4}"/>
                </a:ext>
              </a:extLst>
            </p:cNvPr>
            <p:cNvCxnSpPr/>
            <p:nvPr/>
          </p:nvCxnSpPr>
          <p:spPr>
            <a:xfrm>
              <a:off x="300942" y="3954683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5D7D85E7-14CE-40A1-9DFE-7C97E3955240}"/>
                </a:ext>
              </a:extLst>
            </p:cNvPr>
            <p:cNvCxnSpPr/>
            <p:nvPr/>
          </p:nvCxnSpPr>
          <p:spPr>
            <a:xfrm>
              <a:off x="300942" y="4483260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BBDF4F68-C8DA-4EC4-AD43-AA500DE01456}"/>
                </a:ext>
              </a:extLst>
            </p:cNvPr>
            <p:cNvCxnSpPr/>
            <p:nvPr/>
          </p:nvCxnSpPr>
          <p:spPr>
            <a:xfrm>
              <a:off x="300942" y="5011837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1C6E293C-CD7A-4739-9173-EE2710958BBE}"/>
              </a:ext>
            </a:extLst>
          </p:cNvPr>
          <p:cNvSpPr/>
          <p:nvPr/>
        </p:nvSpPr>
        <p:spPr>
          <a:xfrm>
            <a:off x="1552822" y="3137302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16188D13-4DB4-46CD-9F5B-361D04E1B724}"/>
              </a:ext>
            </a:extLst>
          </p:cNvPr>
          <p:cNvSpPr/>
          <p:nvPr/>
        </p:nvSpPr>
        <p:spPr>
          <a:xfrm>
            <a:off x="1552822" y="3649217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6A2F7355-437F-48DE-BBC5-01676FC23B39}"/>
              </a:ext>
            </a:extLst>
          </p:cNvPr>
          <p:cNvSpPr/>
          <p:nvPr/>
        </p:nvSpPr>
        <p:spPr>
          <a:xfrm>
            <a:off x="1552822" y="4161132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C27F19AA-5957-48DA-8948-0C5DE05A310F}"/>
              </a:ext>
            </a:extLst>
          </p:cNvPr>
          <p:cNvSpPr/>
          <p:nvPr/>
        </p:nvSpPr>
        <p:spPr>
          <a:xfrm>
            <a:off x="1552822" y="4673047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8AD0135-5874-4CF7-AFFC-C49333FFB045}"/>
              </a:ext>
            </a:extLst>
          </p:cNvPr>
          <p:cNvSpPr/>
          <p:nvPr/>
        </p:nvSpPr>
        <p:spPr>
          <a:xfrm>
            <a:off x="1552822" y="5184963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683E864F-1ACA-4B80-9DDF-0E1178F79EE9}"/>
              </a:ext>
            </a:extLst>
          </p:cNvPr>
          <p:cNvCxnSpPr/>
          <p:nvPr/>
        </p:nvCxnSpPr>
        <p:spPr>
          <a:xfrm>
            <a:off x="1318295" y="3116841"/>
            <a:ext cx="0" cy="2452505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DF4F68-C8DA-4EC4-AD43-AA500DE01456}"/>
              </a:ext>
            </a:extLst>
          </p:cNvPr>
          <p:cNvCxnSpPr/>
          <p:nvPr/>
        </p:nvCxnSpPr>
        <p:spPr>
          <a:xfrm>
            <a:off x="1541215" y="5569346"/>
            <a:ext cx="287052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9313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41" name="Text Placeholder 33">
            <a:extLst>
              <a:ext uri="{FF2B5EF4-FFF2-40B4-BE49-F238E27FC236}">
                <a16:creationId xmlns="" xmlns:a16="http://schemas.microsoft.com/office/drawing/2014/main" id="{3CA83BD1-6656-4C7D-92C7-292C0A4FF8C6}"/>
              </a:ext>
            </a:extLst>
          </p:cNvPr>
          <p:cNvSpPr txBox="1">
            <a:spLocks/>
          </p:cNvSpPr>
          <p:nvPr/>
        </p:nvSpPr>
        <p:spPr>
          <a:xfrm>
            <a:off x="0" y="1227982"/>
            <a:ext cx="9144000" cy="66431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  <a:defRPr/>
            </a:pPr>
            <a:r>
              <a:rPr lang="en-US" altLang="ko-KR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Unity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와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2800" b="1" spc="-100" dirty="0" err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Arduino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를 이용한 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혼</a:t>
            </a:r>
            <a:r>
              <a:rPr lang="ko-KR" altLang="en-US" sz="2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합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현실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Contents </a:t>
            </a:r>
            <a:r>
              <a:rPr lang="ko-KR" altLang="en-US" sz="2800" b="1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제작</a:t>
            </a:r>
            <a:endParaRPr lang="en-US" altLang="ko-KR" sz="2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027" name="_x147844760" descr="EMB000113487d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12230" r="9471" b="15752"/>
          <a:stretch>
            <a:fillRect/>
          </a:stretch>
        </p:blipFill>
        <p:spPr bwMode="auto">
          <a:xfrm>
            <a:off x="196829" y="2000390"/>
            <a:ext cx="2969965" cy="17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147844440" descr="EMB000113487d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26489" r="15866" b="24597"/>
          <a:stretch>
            <a:fillRect/>
          </a:stretch>
        </p:blipFill>
        <p:spPr bwMode="auto">
          <a:xfrm>
            <a:off x="6324599" y="1911490"/>
            <a:ext cx="2583617" cy="19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90156" y="3990756"/>
            <a:ext cx="681448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프로젝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트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 목표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카메라를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통해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타겟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이미지를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인식하고 오브젝트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출력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오브젝트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텍스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맵핑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오브젝트간의 상호작용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아두이노의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센서와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블루투스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통신 모듈을 이용해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현실세계와 게임 속 변화를 실시간으로 적용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(Mixed Reality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구현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)</a:t>
            </a:r>
          </a:p>
        </p:txBody>
      </p:sp>
      <p:pic>
        <p:nvPicPr>
          <p:cNvPr id="1030" name="Picture 6" descr="mixed reality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454"/>
          <a:stretch/>
        </p:blipFill>
        <p:spPr bwMode="auto">
          <a:xfrm>
            <a:off x="3369994" y="2000389"/>
            <a:ext cx="2820651" cy="17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891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</a:t>
            </a:r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0" y="337934"/>
            <a:ext cx="4315910" cy="511062"/>
          </a:xfrm>
        </p:spPr>
        <p:txBody>
          <a:bodyPr/>
          <a:lstStyle/>
          <a:p>
            <a:r>
              <a:rPr lang="en-US" altLang="ko-KR" spc="-150" dirty="0" smtClean="0"/>
              <a:t>Coin Dozer</a:t>
            </a:r>
            <a:endParaRPr lang="ko-KR" altLang="en-US" spc="-150" dirty="0"/>
          </a:p>
        </p:txBody>
      </p:sp>
      <p:pic>
        <p:nvPicPr>
          <p:cNvPr id="10" name="Picture 2" descr="coin doz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7" y="1343905"/>
            <a:ext cx="3982392" cy="2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6" y="1343905"/>
            <a:ext cx="3982394" cy="2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487" y="4460182"/>
            <a:ext cx="827638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 smtClean="0">
                <a:latin typeface="Noto Sans Mono CJK KR Bold" pitchFamily="34" charset="-127"/>
                <a:ea typeface="Noto Sans Mono CJK KR Bold" pitchFamily="34" charset="-127"/>
              </a:rPr>
              <a:t>Coin Dozer</a:t>
            </a:r>
            <a:r>
              <a:rPr lang="ko-KR" altLang="en-US" sz="2600" dirty="0" smtClean="0">
                <a:latin typeface="Noto Sans Mono CJK KR Bold" pitchFamily="34" charset="-127"/>
                <a:ea typeface="Noto Sans Mono CJK KR Bold" pitchFamily="34" charset="-127"/>
              </a:rPr>
              <a:t> 오락기</a:t>
            </a:r>
            <a:endParaRPr lang="en-US" altLang="ko-KR" sz="2600" dirty="0" smtClean="0">
              <a:latin typeface="Noto Sans Mono CJK KR Bold" pitchFamily="34" charset="-127"/>
              <a:ea typeface="Noto Sans Mono CJK KR Bold" pitchFamily="34" charset="-127"/>
            </a:endParaRPr>
          </a:p>
          <a:p>
            <a:endParaRPr lang="en-US" altLang="ko-KR" sz="5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오락기에 동전을 넣으면 내부에 동전이 쌓임</a:t>
            </a:r>
            <a:endParaRPr lang="en-US" altLang="ko-KR" sz="20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오락기 내부 </a:t>
            </a: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Pusher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가 움직이면서 동전을 밀어냄</a:t>
            </a:r>
            <a:endParaRPr lang="en-US" altLang="ko-KR" sz="2000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- Pusher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에 밀린 동전은 배출구에 떨어지게 되고 그 돈은 게임 유저가 갖게 됨</a:t>
            </a:r>
            <a:endParaRPr lang="en-US" altLang="ko-KR" sz="2000" dirty="0" smtClean="0"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5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891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</a:t>
            </a:r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0" y="337934"/>
            <a:ext cx="4315910" cy="511062"/>
          </a:xfrm>
        </p:spPr>
        <p:txBody>
          <a:bodyPr/>
          <a:lstStyle/>
          <a:p>
            <a:r>
              <a:rPr lang="ko-KR" altLang="en-US" spc="-150" dirty="0" smtClean="0"/>
              <a:t>설계 </a:t>
            </a:r>
            <a:r>
              <a:rPr lang="en-US" altLang="ko-KR" spc="-150" dirty="0" smtClean="0"/>
              <a:t>– </a:t>
            </a:r>
            <a:r>
              <a:rPr lang="ko-KR" altLang="en-US" spc="-150" dirty="0" smtClean="0"/>
              <a:t>구조 및 동작 과정</a:t>
            </a:r>
            <a:endParaRPr lang="ko-KR" altLang="en-US" spc="-150" dirty="0"/>
          </a:p>
        </p:txBody>
      </p:sp>
      <p:sp>
        <p:nvSpPr>
          <p:cNvPr id="4" name="직사각형 3"/>
          <p:cNvSpPr/>
          <p:nvPr/>
        </p:nvSpPr>
        <p:spPr>
          <a:xfrm>
            <a:off x="2603500" y="5562600"/>
            <a:ext cx="6540500" cy="1295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Floor</a:t>
            </a:r>
            <a:endParaRPr lang="ko-KR" altLang="en-US" sz="4400" b="1" dirty="0"/>
          </a:p>
        </p:txBody>
      </p:sp>
      <p:sp>
        <p:nvSpPr>
          <p:cNvPr id="5" name="직사각형 4"/>
          <p:cNvSpPr/>
          <p:nvPr/>
        </p:nvSpPr>
        <p:spPr>
          <a:xfrm>
            <a:off x="7059531" y="4978400"/>
            <a:ext cx="4610322" cy="58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/>
              <a:t>Pusher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8826500" y="1435100"/>
            <a:ext cx="317500" cy="5422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25428" y="5232400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63678" y="4902200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78078" y="5232400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 rot="20702679">
            <a:off x="2024764" y="4673601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100" y="4648200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 rot="804004">
            <a:off x="4501927" y="4707939"/>
            <a:ext cx="2476500" cy="2794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385" y="6398280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Noto Sans Mono CJK KR Bold" pitchFamily="34" charset="-127"/>
                <a:ea typeface="Noto Sans Mono CJK KR Bold" pitchFamily="34" charset="-127"/>
              </a:rPr>
              <a:t>Outlet</a:t>
            </a:r>
            <a:endParaRPr lang="ko-KR" altLang="en-US" sz="2800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50000" y="2095500"/>
            <a:ext cx="2476500" cy="330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Noto Sans Mono CJK KR Bold" pitchFamily="34" charset="-127"/>
                <a:ea typeface="Noto Sans Mono CJK KR Bold" pitchFamily="34" charset="-127"/>
              </a:rPr>
              <a:t>COIN</a:t>
            </a:r>
            <a:endParaRPr lang="ko-KR" altLang="en-US" sz="2400" b="1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EE224B2-5ECA-44A1-BB4E-CE999A4AD8B8}"/>
              </a:ext>
            </a:extLst>
          </p:cNvPr>
          <p:cNvSpPr/>
          <p:nvPr/>
        </p:nvSpPr>
        <p:spPr>
          <a:xfrm>
            <a:off x="0" y="926411"/>
            <a:ext cx="758825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70000"/>
              </a:lnSpc>
            </a:pPr>
            <a:r>
              <a:rPr lang="en-US" altLang="ko-KR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1. User</a:t>
            </a:r>
            <a:r>
              <a:rPr lang="ko-KR" altLang="en-US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의 동전 투입으로 오락기 내부에 동전이 쌓임</a:t>
            </a:r>
            <a:endParaRPr lang="en-US" altLang="ko-KR" sz="24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E224B2-5ECA-44A1-BB4E-CE999A4AD8B8}"/>
              </a:ext>
            </a:extLst>
          </p:cNvPr>
          <p:cNvSpPr/>
          <p:nvPr/>
        </p:nvSpPr>
        <p:spPr>
          <a:xfrm>
            <a:off x="0" y="1346347"/>
            <a:ext cx="9143999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70000"/>
              </a:lnSpc>
            </a:pPr>
            <a:r>
              <a:rPr lang="en-US" altLang="ko-KR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2. </a:t>
            </a:r>
            <a:r>
              <a:rPr lang="ko-KR" altLang="en-US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오락기 </a:t>
            </a:r>
            <a:r>
              <a:rPr lang="en-US" altLang="ko-KR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Pusher</a:t>
            </a:r>
            <a:r>
              <a:rPr lang="ko-KR" altLang="en-US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의</a:t>
            </a:r>
            <a:r>
              <a:rPr lang="en-US" altLang="ko-KR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 </a:t>
            </a:r>
            <a:r>
              <a:rPr lang="ko-KR" altLang="en-US" sz="2400" b="1" spc="-1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움직임에 따라 동전 배출</a:t>
            </a:r>
            <a:endParaRPr lang="en-US" altLang="ko-KR" sz="24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65200" y="2768600"/>
            <a:ext cx="4419600" cy="2794000"/>
            <a:chOff x="965200" y="2768600"/>
            <a:chExt cx="4419600" cy="2794000"/>
          </a:xfrm>
        </p:grpSpPr>
        <p:cxnSp>
          <p:nvCxnSpPr>
            <p:cNvPr id="7" name="직선 화살표 연결선 6"/>
            <p:cNvCxnSpPr/>
            <p:nvPr/>
          </p:nvCxnSpPr>
          <p:spPr>
            <a:xfrm flipH="1">
              <a:off x="1038340" y="3263900"/>
              <a:ext cx="663460" cy="22987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65200" y="2768600"/>
              <a:ext cx="441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Noto Sans Mono CJK KR Bold" pitchFamily="34" charset="-127"/>
                  <a:ea typeface="Noto Sans Mono CJK KR Bold" pitchFamily="34" charset="-127"/>
                </a:rPr>
                <a:t>Coin 2</a:t>
              </a:r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Noto Sans Mono CJK KR Bold" pitchFamily="34" charset="-127"/>
                  <a:ea typeface="Noto Sans Mono CJK KR Bold" pitchFamily="34" charset="-127"/>
                </a:rPr>
                <a:t>개가 배출되어짐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52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741 L -0.00417 0.3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6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21666 -0.00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55 0.01111 L -0.13281 0.04189 C -0.15399 0.04745 -0.17934 0.06597 -0.20278 0.09027 C -0.23021 0.11875 -0.24844 0.14583 -0.25799 0.17083 L -0.30364 0.29004 " pathEditMode="relative" rAng="-2272499" ptsTypes="FffFF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1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6.2963E-6 C -0.04097 0.00069 -0.07725 -0.01065 -0.11388 0.00555 C -0.11996 0.01759 -0.12847 0.02291 -0.1375 0.02962 C -0.14045 0.03171 -0.14305 0.03448 -0.14583 0.03703 C -0.14722 0.03819 -0.15 0.04073 -0.15 0.04073 C -0.15381 0.04814 -0.15972 0.05416 -0.16527 0.05925 C -0.16614 0.0611 -0.16684 0.06319 -0.16805 0.06481 C -0.16927 0.06643 -0.17118 0.06666 -0.17222 0.06851 C -0.17986 0.08124 -0.16579 0.06712 -0.17777 0.07777 C -0.1809 0.09027 -0.17656 0.07661 -0.18333 0.08703 C -0.19461 0.10439 -0.18368 0.09351 -0.19305 0.10185 C -0.19496 0.10925 -0.19652 0.11226 -0.20138 0.11666 C -0.20781 0.12962 -0.20416 0.12522 -0.21111 0.13147 C -0.21458 0.14536 -0.20954 0.1287 -0.21666 0.14073 C -0.21753 0.14235 -0.21736 0.14444 -0.21805 0.14629 C -0.22031 0.15254 -0.22083 0.15185 -0.225 0.15555 C -0.23142 0.16851 -0.22777 0.16411 -0.23472 0.17036 C -0.23784 0.18286 -0.2335 0.16921 -0.24027 0.17962 C -0.24566 0.18796 -0.24635 0.19421 -0.25277 0.19999 C -0.25625 0.21388 -0.25121 0.19722 -0.25833 0.20925 C -0.2592 0.21087 -0.25902 0.21319 -0.25972 0.21481 C -0.26041 0.2162 -0.26163 0.21735 -0.2625 0.21851 " pathEditMode="relative" ptsTypes="fffffffffffffffffffff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-0.04219 0.00069 -0.0842 0.00069 -0.12639 0.00185 C -0.14948 0.00255 -0.17187 0.01643 -0.19306 0.02593 C -0.20087 0.04167 -0.18802 0.01736 -0.20417 0.03889 C -0.21632 0.05509 -0.23177 0.06343 -0.24583 0.07593 C -0.25139 0.08079 -0.25694 0.08588 -0.2625 0.09074 C -0.26528 0.09329 -0.27083 0.09815 -0.27083 0.09815 C -0.27396 0.1044 -0.2842 0.11806 -0.28889 0.12222 C -0.29201 0.1287 -0.29514 0.13287 -0.3 0.13704 C -0.30365 0.15185 -0.29809 0.13449 -0.30556 0.14444 C -0.3066 0.14583 -0.30625 0.14838 -0.30694 0.15 C -0.31111 0.15995 -0.31163 0.15995 -0.31667 0.16667 C -0.3217 0.18704 -0.31319 0.15671 -0.32222 0.17593 C -0.32674 0.18542 -0.32587 0.19977 -0.33056 0.20926 C -0.33437 0.2169 -0.33559 0.22477 -0.3375 0.23333 C -0.34028 0.2456 -0.34444 0.25741 -0.34444 0.27037 " pathEditMode="relative" ptsTypes="fffffffffffffff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-0.00625 C -0.08923 -0.00486 -0.16389 2.96296E-6 -0.23542 2.96296E-6 " pathEditMode="relative" rAng="0" ptsTypes="fA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C -0.0118 0.00254 0.00608 -0.00139 -0.00642 0.00208 C -0.01163 0.0037 -0.01736 0.0044 -0.02257 0.00555 C -0.02639 0.00648 -0.03212 0.00694 -0.03542 0.00833 C -0.04115 0.01088 -0.04913 0.01227 -0.0559 0.01342 C -0.07222 0.01574 -0.07066 0.01481 -0.0934 0.01551 C -0.1026 0.01666 -0.1118 0.01759 -0.12118 0.01828 C -0.12969 0.02014 -0.13941 0.0199 -0.14809 0.02037 C -0.17448 0.02222 -0.19948 0.02477 -0.22639 0.02477 L -0.22951 0.02106 " pathEditMode="relative" rAng="0" ptsTypes="ffffffff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1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89 -0.00185 C -0.04444 -0.0125 -0.10469 -0.00393 -0.12101 -0.0037 C -0.14601 -0.00208 -0.17066 0.00185 -0.19583 0.00185 " pathEditMode="relative" rAng="0" ptsTypes="ff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6 -0.00185 L -0.00139 0.003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2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33889 C -0.00243 0.34907 -0.00694 0.35995 -0.00694 0.37037 " pathEditMode="relative" rAng="0" ptsTypes="f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15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.00926 C -0.20017 0.01296 -0.2092 0.01551 -0.21667 0.02222 C -0.21181 0.03195 -0.21545 0.03033 -0.22222 0.03334 C -0.22413 0.04838 -0.22083 0.06134 -0.22083 0.07593 " pathEditMode="relative" rAng="0" ptsTypes="fff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  <p:bldP spid="5" grpId="1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9" grpId="0"/>
      <p:bldP spid="19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0" y="337934"/>
            <a:ext cx="4315910" cy="511062"/>
          </a:xfrm>
        </p:spPr>
        <p:txBody>
          <a:bodyPr/>
          <a:lstStyle/>
          <a:p>
            <a:r>
              <a:rPr lang="ko-KR" altLang="en-US" spc="-150" dirty="0" smtClean="0"/>
              <a:t>설계 </a:t>
            </a:r>
            <a:r>
              <a:rPr lang="en-US" altLang="ko-KR" spc="-150" dirty="0" smtClean="0"/>
              <a:t>- </a:t>
            </a:r>
            <a:r>
              <a:rPr lang="ko-KR" altLang="en-US" spc="-150" dirty="0" smtClean="0"/>
              <a:t>동전이 투입되었을 때</a:t>
            </a:r>
            <a:endParaRPr lang="ko-KR" altLang="en-US" spc="-150" dirty="0"/>
          </a:p>
        </p:txBody>
      </p:sp>
      <p:pic>
        <p:nvPicPr>
          <p:cNvPr id="6146" name="Picture 2" descr="스마트폰 일러스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23" b="15384"/>
          <a:stretch/>
        </p:blipFill>
        <p:spPr bwMode="auto">
          <a:xfrm flipH="1">
            <a:off x="0" y="3086100"/>
            <a:ext cx="344946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544459" y="4864100"/>
            <a:ext cx="41134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Target Image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오락기 일러스트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572" r="12971" b="28000"/>
          <a:stretch/>
        </p:blipFill>
        <p:spPr bwMode="auto">
          <a:xfrm>
            <a:off x="1303689" y="4215268"/>
            <a:ext cx="892879" cy="6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아두이노 일러스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2"/>
          <a:stretch/>
        </p:blipFill>
        <p:spPr bwMode="auto">
          <a:xfrm>
            <a:off x="5841517" y="5202100"/>
            <a:ext cx="1928712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8" t="4675" r="23803" b="4484"/>
          <a:stretch/>
        </p:blipFill>
        <p:spPr bwMode="auto">
          <a:xfrm>
            <a:off x="4255128" y="4535915"/>
            <a:ext cx="449750" cy="5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11703" r="3391" b="16553"/>
          <a:stretch/>
        </p:blipFill>
        <p:spPr bwMode="auto">
          <a:xfrm>
            <a:off x="5291254" y="1534330"/>
            <a:ext cx="2437999" cy="20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동전 일러스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06" b="97647" l="4130" r="97050">
                        <a14:foregroundMark x1="58702" y1="50882" x2="58702" y2="50882"/>
                        <a14:foregroundMark x1="56932" y1="59118" x2="56932" y2="59118"/>
                        <a14:foregroundMark x1="60472" y1="38235" x2="60472" y2="38235"/>
                        <a14:foregroundMark x1="62537" y1="32353" x2="62537" y2="32353"/>
                        <a14:foregroundMark x1="47198" y1="31471" x2="47198" y2="31471"/>
                        <a14:foregroundMark x1="52802" y1="31471" x2="52802" y2="31471"/>
                        <a14:foregroundMark x1="51917" y1="28529" x2="51917" y2="28529"/>
                        <a14:foregroundMark x1="40413" y1="29412" x2="40413" y2="29412"/>
                        <a14:foregroundMark x1="35693" y1="38235" x2="35693" y2="38235"/>
                        <a14:foregroundMark x1="35693" y1="39118" x2="35693" y2="39118"/>
                        <a14:foregroundMark x1="40413" y1="47647" x2="40413" y2="47647"/>
                        <a14:foregroundMark x1="51917" y1="47647" x2="51917" y2="47647"/>
                        <a14:foregroundMark x1="52802" y1="47647" x2="52802" y2="47647"/>
                        <a14:foregroundMark x1="62537" y1="55294" x2="62537" y2="55294"/>
                        <a14:foregroundMark x1="64307" y1="59118" x2="50147" y2="69706"/>
                        <a14:foregroundMark x1="47198" y1="69706" x2="47198" y2="69706"/>
                        <a14:foregroundMark x1="48083" y1="75588" x2="68437" y2="72647"/>
                        <a14:foregroundMark x1="68437" y1="58235" x2="30678" y2="67059"/>
                        <a14:foregroundMark x1="74041" y1="69706" x2="37463" y2="84118"/>
                        <a14:foregroundMark x1="69322" y1="90000" x2="32743" y2="79412"/>
                        <a14:foregroundMark x1="32743" y1="79412" x2="22124" y2="52647"/>
                        <a14:foregroundMark x1="21239" y1="52647" x2="29794" y2="21765"/>
                        <a14:foregroundMark x1="29794" y1="21765" x2="61652" y2="15294"/>
                        <a14:foregroundMark x1="61652" y1="15294" x2="82596" y2="42059"/>
                        <a14:foregroundMark x1="82596" y1="42059" x2="76991" y2="70882"/>
                        <a14:foregroundMark x1="76991" y1="70882" x2="64307" y2="86176"/>
                        <a14:foregroundMark x1="64307" y1="86176" x2="50147" y2="85000"/>
                        <a14:foregroundMark x1="50147" y1="85000" x2="50147" y2="85000"/>
                        <a14:foregroundMark x1="50147" y1="85000" x2="50147" y2="85000"/>
                        <a14:foregroundMark x1="51032" y1="59118" x2="51032" y2="59118"/>
                        <a14:foregroundMark x1="43363" y1="55294" x2="40413" y2="54412"/>
                        <a14:foregroundMark x1="50147" y1="78529" x2="56637" y2="71765"/>
                        <a14:foregroundMark x1="41298" y1="76471" x2="30678" y2="49706"/>
                        <a14:foregroundMark x1="41298" y1="79412" x2="59587" y2="43824"/>
                        <a14:foregroundMark x1="47198" y1="77353" x2="73156" y2="53529"/>
                        <a14:foregroundMark x1="53982" y1="81176" x2="76991" y2="57353"/>
                        <a14:foregroundMark x1="74926" y1="59118" x2="44248" y2="40000"/>
                        <a14:foregroundMark x1="64307" y1="51471" x2="25074" y2="65000"/>
                        <a14:foregroundMark x1="34808" y1="25588" x2="34808" y2="25588"/>
                        <a14:foregroundMark x1="39528" y1="20000" x2="26844" y2="64118"/>
                        <a14:foregroundMark x1="48968" y1="20000" x2="32743" y2="65882"/>
                        <a14:foregroundMark x1="54867" y1="26765" x2="39528" y2="67059"/>
                        <a14:foregroundMark x1="54867" y1="29412" x2="42478" y2="64118"/>
                        <a14:foregroundMark x1="62537" y1="21765" x2="47198" y2="64118"/>
                        <a14:foregroundMark x1="62537" y1="31471" x2="54867" y2="59118"/>
                        <a14:foregroundMark x1="69322" y1="30588" x2="69322" y2="58235"/>
                        <a14:foregroundMark x1="68437" y1="25588" x2="68437" y2="53529"/>
                        <a14:foregroundMark x1="66372" y1="28529" x2="54867" y2="55294"/>
                        <a14:foregroundMark x1="61652" y1="28529" x2="35693" y2="57353"/>
                        <a14:foregroundMark x1="50147" y1="32353" x2="26844" y2="57353"/>
                        <a14:foregroundMark x1="51032" y1="32353" x2="28909" y2="64118"/>
                        <a14:foregroundMark x1="55752" y1="38235" x2="45133" y2="69706"/>
                        <a14:foregroundMark x1="60472" y1="42059" x2="54867" y2="6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16" y="1178265"/>
            <a:ext cx="443191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6724185" y="3552701"/>
            <a:ext cx="0" cy="15304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114478" y="1534330"/>
            <a:ext cx="440538" cy="3502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71317" y="1709443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1. 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동전 투입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4853" y="4130961"/>
            <a:ext cx="225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itchFamily="34" charset="-127"/>
                <a:ea typeface="Noto Sans CJK KR Regular" pitchFamily="34" charset="-127"/>
              </a:rPr>
              <a:t>2</a:t>
            </a:r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. </a:t>
            </a:r>
            <a:r>
              <a:rPr lang="ko-KR" altLang="en-US" dirty="0" err="1" smtClean="0">
                <a:latin typeface="Noto Sans CJK KR Regular" pitchFamily="34" charset="-127"/>
                <a:ea typeface="Noto Sans CJK KR Regular" pitchFamily="34" charset="-127"/>
              </a:rPr>
              <a:t>아두이노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 센서 감지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2687461" y="4772722"/>
            <a:ext cx="3044266" cy="8140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50075" y="5754027"/>
            <a:ext cx="281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3. </a:t>
            </a:r>
            <a:r>
              <a:rPr lang="ko-KR" altLang="en-US" dirty="0" err="1" smtClean="0">
                <a:latin typeface="Noto Sans CJK KR Regular" pitchFamily="34" charset="-127"/>
                <a:ea typeface="Noto Sans CJK KR Regular" pitchFamily="34" charset="-127"/>
              </a:rPr>
              <a:t>블루투스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 모듈을 이용해</a:t>
            </a:r>
            <a:endParaRPr lang="en-US" altLang="ko-KR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동전이 들어왔음을 전달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5693" y="1738924"/>
            <a:ext cx="367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itchFamily="34" charset="-127"/>
                <a:ea typeface="Noto Sans CJK KR Regular" pitchFamily="34" charset="-127"/>
              </a:rPr>
              <a:t>4</a:t>
            </a:r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. 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게임에서 동전 오브젝트가 추가 됨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79649" y="2493799"/>
            <a:ext cx="1312127" cy="11714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Target Image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724730" y="2230244"/>
            <a:ext cx="0" cy="1628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0" descr="동전 일러스트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06" b="97647" l="4130" r="97050">
                        <a14:foregroundMark x1="58702" y1="50882" x2="58702" y2="50882"/>
                        <a14:foregroundMark x1="56932" y1="59118" x2="56932" y2="59118"/>
                        <a14:foregroundMark x1="60472" y1="38235" x2="60472" y2="38235"/>
                        <a14:foregroundMark x1="62537" y1="32353" x2="62537" y2="32353"/>
                        <a14:foregroundMark x1="47198" y1="31471" x2="47198" y2="31471"/>
                        <a14:foregroundMark x1="52802" y1="31471" x2="52802" y2="31471"/>
                        <a14:foregroundMark x1="51917" y1="28529" x2="51917" y2="28529"/>
                        <a14:foregroundMark x1="40413" y1="29412" x2="40413" y2="29412"/>
                        <a14:foregroundMark x1="35693" y1="38235" x2="35693" y2="38235"/>
                        <a14:foregroundMark x1="35693" y1="39118" x2="35693" y2="39118"/>
                        <a14:foregroundMark x1="40413" y1="47647" x2="40413" y2="47647"/>
                        <a14:foregroundMark x1="51917" y1="47647" x2="51917" y2="47647"/>
                        <a14:foregroundMark x1="52802" y1="47647" x2="52802" y2="47647"/>
                        <a14:foregroundMark x1="62537" y1="55294" x2="62537" y2="55294"/>
                        <a14:foregroundMark x1="64307" y1="59118" x2="50147" y2="69706"/>
                        <a14:foregroundMark x1="47198" y1="69706" x2="47198" y2="69706"/>
                        <a14:foregroundMark x1="48083" y1="75588" x2="68437" y2="72647"/>
                        <a14:foregroundMark x1="68437" y1="58235" x2="30678" y2="67059"/>
                        <a14:foregroundMark x1="74041" y1="69706" x2="37463" y2="84118"/>
                        <a14:foregroundMark x1="69322" y1="90000" x2="32743" y2="79412"/>
                        <a14:foregroundMark x1="32743" y1="79412" x2="22124" y2="52647"/>
                        <a14:foregroundMark x1="21239" y1="52647" x2="29794" y2="21765"/>
                        <a14:foregroundMark x1="29794" y1="21765" x2="61652" y2="15294"/>
                        <a14:foregroundMark x1="61652" y1="15294" x2="82596" y2="42059"/>
                        <a14:foregroundMark x1="82596" y1="42059" x2="76991" y2="70882"/>
                        <a14:foregroundMark x1="76991" y1="70882" x2="64307" y2="86176"/>
                        <a14:foregroundMark x1="64307" y1="86176" x2="50147" y2="85000"/>
                        <a14:foregroundMark x1="50147" y1="85000" x2="50147" y2="85000"/>
                        <a14:foregroundMark x1="50147" y1="85000" x2="50147" y2="85000"/>
                        <a14:foregroundMark x1="51032" y1="59118" x2="51032" y2="59118"/>
                        <a14:foregroundMark x1="43363" y1="55294" x2="40413" y2="54412"/>
                        <a14:foregroundMark x1="50147" y1="78529" x2="56637" y2="71765"/>
                        <a14:foregroundMark x1="41298" y1="76471" x2="30678" y2="49706"/>
                        <a14:foregroundMark x1="41298" y1="79412" x2="59587" y2="43824"/>
                        <a14:foregroundMark x1="47198" y1="77353" x2="73156" y2="53529"/>
                        <a14:foregroundMark x1="53982" y1="81176" x2="76991" y2="57353"/>
                        <a14:foregroundMark x1="74926" y1="59118" x2="44248" y2="40000"/>
                        <a14:foregroundMark x1="64307" y1="51471" x2="25074" y2="65000"/>
                        <a14:foregroundMark x1="34808" y1="25588" x2="34808" y2="25588"/>
                        <a14:foregroundMark x1="39528" y1="20000" x2="26844" y2="64118"/>
                        <a14:foregroundMark x1="48968" y1="20000" x2="32743" y2="65882"/>
                        <a14:foregroundMark x1="54867" y1="26765" x2="39528" y2="67059"/>
                        <a14:foregroundMark x1="54867" y1="29412" x2="42478" y2="64118"/>
                        <a14:foregroundMark x1="62537" y1="21765" x2="47198" y2="64118"/>
                        <a14:foregroundMark x1="62537" y1="31471" x2="54867" y2="59118"/>
                        <a14:foregroundMark x1="69322" y1="30588" x2="69322" y2="58235"/>
                        <a14:foregroundMark x1="68437" y1="25588" x2="68437" y2="53529"/>
                        <a14:foregroundMark x1="66372" y1="28529" x2="54867" y2="55294"/>
                        <a14:foregroundMark x1="61652" y1="28529" x2="35693" y2="57353"/>
                        <a14:foregroundMark x1="50147" y1="32353" x2="26844" y2="57353"/>
                        <a14:foregroundMark x1="51032" y1="32353" x2="28909" y2="64118"/>
                        <a14:foregroundMark x1="55752" y1="38235" x2="45133" y2="69706"/>
                        <a14:foregroundMark x1="60472" y1="42059" x2="54867" y2="6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00" y="3892659"/>
            <a:ext cx="321660" cy="3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891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03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0" y="337934"/>
            <a:ext cx="5981778" cy="511062"/>
          </a:xfrm>
        </p:spPr>
        <p:txBody>
          <a:bodyPr/>
          <a:lstStyle/>
          <a:p>
            <a:r>
              <a:rPr lang="ko-KR" altLang="en-US" spc="-150" dirty="0"/>
              <a:t>설계 </a:t>
            </a:r>
            <a:r>
              <a:rPr lang="en-US" altLang="ko-KR" spc="-150" dirty="0"/>
              <a:t>- </a:t>
            </a:r>
            <a:r>
              <a:rPr lang="ko-KR" altLang="en-US" spc="-150" dirty="0" smtClean="0"/>
              <a:t>동전이 배출 될 때</a:t>
            </a:r>
            <a:endParaRPr lang="ko-KR" altLang="en-US" spc="-150" dirty="0"/>
          </a:p>
        </p:txBody>
      </p:sp>
      <p:pic>
        <p:nvPicPr>
          <p:cNvPr id="6146" name="Picture 2" descr="스마트폰 일러스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23" b="15384"/>
          <a:stretch/>
        </p:blipFill>
        <p:spPr bwMode="auto">
          <a:xfrm flipH="1">
            <a:off x="0" y="3086100"/>
            <a:ext cx="344946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544459" y="4864100"/>
            <a:ext cx="41134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Target Image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오락기 일러스트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572" r="12971" b="28000"/>
          <a:stretch/>
        </p:blipFill>
        <p:spPr bwMode="auto">
          <a:xfrm>
            <a:off x="1303689" y="4215268"/>
            <a:ext cx="892879" cy="6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아두이노 일러스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2"/>
          <a:stretch/>
        </p:blipFill>
        <p:spPr bwMode="auto">
          <a:xfrm>
            <a:off x="5841517" y="5202100"/>
            <a:ext cx="1928712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8" t="4675" r="23803" b="4484"/>
          <a:stretch/>
        </p:blipFill>
        <p:spPr bwMode="auto">
          <a:xfrm>
            <a:off x="4255128" y="4535915"/>
            <a:ext cx="449750" cy="5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11703" r="3391" b="16553"/>
          <a:stretch/>
        </p:blipFill>
        <p:spPr bwMode="auto">
          <a:xfrm>
            <a:off x="5291254" y="1534330"/>
            <a:ext cx="2437999" cy="20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동전 일러스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06" b="97647" l="4130" r="97050">
                        <a14:foregroundMark x1="58702" y1="50882" x2="58702" y2="50882"/>
                        <a14:foregroundMark x1="56932" y1="59118" x2="56932" y2="59118"/>
                        <a14:foregroundMark x1="60472" y1="38235" x2="60472" y2="38235"/>
                        <a14:foregroundMark x1="62537" y1="32353" x2="62537" y2="32353"/>
                        <a14:foregroundMark x1="47198" y1="31471" x2="47198" y2="31471"/>
                        <a14:foregroundMark x1="52802" y1="31471" x2="52802" y2="31471"/>
                        <a14:foregroundMark x1="51917" y1="28529" x2="51917" y2="28529"/>
                        <a14:foregroundMark x1="40413" y1="29412" x2="40413" y2="29412"/>
                        <a14:foregroundMark x1="35693" y1="38235" x2="35693" y2="38235"/>
                        <a14:foregroundMark x1="35693" y1="39118" x2="35693" y2="39118"/>
                        <a14:foregroundMark x1="40413" y1="47647" x2="40413" y2="47647"/>
                        <a14:foregroundMark x1="51917" y1="47647" x2="51917" y2="47647"/>
                        <a14:foregroundMark x1="52802" y1="47647" x2="52802" y2="47647"/>
                        <a14:foregroundMark x1="62537" y1="55294" x2="62537" y2="55294"/>
                        <a14:foregroundMark x1="64307" y1="59118" x2="50147" y2="69706"/>
                        <a14:foregroundMark x1="47198" y1="69706" x2="47198" y2="69706"/>
                        <a14:foregroundMark x1="48083" y1="75588" x2="68437" y2="72647"/>
                        <a14:foregroundMark x1="68437" y1="58235" x2="30678" y2="67059"/>
                        <a14:foregroundMark x1="74041" y1="69706" x2="37463" y2="84118"/>
                        <a14:foregroundMark x1="69322" y1="90000" x2="32743" y2="79412"/>
                        <a14:foregroundMark x1="32743" y1="79412" x2="22124" y2="52647"/>
                        <a14:foregroundMark x1="21239" y1="52647" x2="29794" y2="21765"/>
                        <a14:foregroundMark x1="29794" y1="21765" x2="61652" y2="15294"/>
                        <a14:foregroundMark x1="61652" y1="15294" x2="82596" y2="42059"/>
                        <a14:foregroundMark x1="82596" y1="42059" x2="76991" y2="70882"/>
                        <a14:foregroundMark x1="76991" y1="70882" x2="64307" y2="86176"/>
                        <a14:foregroundMark x1="64307" y1="86176" x2="50147" y2="85000"/>
                        <a14:foregroundMark x1="50147" y1="85000" x2="50147" y2="85000"/>
                        <a14:foregroundMark x1="50147" y1="85000" x2="50147" y2="85000"/>
                        <a14:foregroundMark x1="51032" y1="59118" x2="51032" y2="59118"/>
                        <a14:foregroundMark x1="43363" y1="55294" x2="40413" y2="54412"/>
                        <a14:foregroundMark x1="50147" y1="78529" x2="56637" y2="71765"/>
                        <a14:foregroundMark x1="41298" y1="76471" x2="30678" y2="49706"/>
                        <a14:foregroundMark x1="41298" y1="79412" x2="59587" y2="43824"/>
                        <a14:foregroundMark x1="47198" y1="77353" x2="73156" y2="53529"/>
                        <a14:foregroundMark x1="53982" y1="81176" x2="76991" y2="57353"/>
                        <a14:foregroundMark x1="74926" y1="59118" x2="44248" y2="40000"/>
                        <a14:foregroundMark x1="64307" y1="51471" x2="25074" y2="65000"/>
                        <a14:foregroundMark x1="34808" y1="25588" x2="34808" y2="25588"/>
                        <a14:foregroundMark x1="39528" y1="20000" x2="26844" y2="64118"/>
                        <a14:foregroundMark x1="48968" y1="20000" x2="32743" y2="65882"/>
                        <a14:foregroundMark x1="54867" y1="26765" x2="39528" y2="67059"/>
                        <a14:foregroundMark x1="54867" y1="29412" x2="42478" y2="64118"/>
                        <a14:foregroundMark x1="62537" y1="21765" x2="47198" y2="64118"/>
                        <a14:foregroundMark x1="62537" y1="31471" x2="54867" y2="59118"/>
                        <a14:foregroundMark x1="69322" y1="30588" x2="69322" y2="58235"/>
                        <a14:foregroundMark x1="68437" y1="25588" x2="68437" y2="53529"/>
                        <a14:foregroundMark x1="66372" y1="28529" x2="54867" y2="55294"/>
                        <a14:foregroundMark x1="61652" y1="28529" x2="35693" y2="57353"/>
                        <a14:foregroundMark x1="50147" y1="32353" x2="26844" y2="57353"/>
                        <a14:foregroundMark x1="51032" y1="32353" x2="28909" y2="64118"/>
                        <a14:foregroundMark x1="55752" y1="38235" x2="45133" y2="69706"/>
                        <a14:foregroundMark x1="60472" y1="42059" x2="54867" y2="6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16" y="1178265"/>
            <a:ext cx="443191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flipV="1">
            <a:off x="6724185" y="3552701"/>
            <a:ext cx="0" cy="15304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7114478" y="1534330"/>
            <a:ext cx="440538" cy="3502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71317" y="1709443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itchFamily="34" charset="-127"/>
                <a:ea typeface="Noto Sans CJK KR Regular" pitchFamily="34" charset="-127"/>
              </a:rPr>
              <a:t>4</a:t>
            </a:r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. 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동전 배출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4853" y="4130961"/>
            <a:ext cx="225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3. </a:t>
            </a:r>
            <a:r>
              <a:rPr lang="ko-KR" altLang="en-US" dirty="0" err="1" smtClean="0">
                <a:latin typeface="Noto Sans CJK KR Regular" pitchFamily="34" charset="-127"/>
                <a:ea typeface="Noto Sans CJK KR Regular" pitchFamily="34" charset="-127"/>
              </a:rPr>
              <a:t>서보모터를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 이용해  동전 배출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687461" y="4772722"/>
            <a:ext cx="3044266" cy="8140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87461" y="5754027"/>
            <a:ext cx="299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2. </a:t>
            </a:r>
            <a:r>
              <a:rPr lang="ko-KR" altLang="en-US" dirty="0" err="1" smtClean="0">
                <a:latin typeface="Noto Sans CJK KR Regular" pitchFamily="34" charset="-127"/>
                <a:ea typeface="Noto Sans CJK KR Regular" pitchFamily="34" charset="-127"/>
              </a:rPr>
              <a:t>블루투스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 모듈을 이용해</a:t>
            </a:r>
            <a:endParaRPr lang="en-US" altLang="ko-KR" dirty="0" smtClean="0"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동전이 배출되어야 함을 전달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5693" y="1738924"/>
            <a:ext cx="367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Regular" pitchFamily="34" charset="-127"/>
                <a:ea typeface="Noto Sans CJK KR Regular" pitchFamily="34" charset="-127"/>
              </a:rPr>
              <a:t>1. </a:t>
            </a:r>
            <a:r>
              <a:rPr lang="ko-KR" altLang="en-US" dirty="0" smtClean="0">
                <a:latin typeface="Noto Sans CJK KR Regular" pitchFamily="34" charset="-127"/>
                <a:ea typeface="Noto Sans CJK KR Regular" pitchFamily="34" charset="-127"/>
              </a:rPr>
              <a:t>게임에서 동전이 배출구에 빠짐</a:t>
            </a:r>
            <a:endParaRPr lang="ko-KR" altLang="en-US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79649" y="2493799"/>
            <a:ext cx="1312127" cy="11714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Target Image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724730" y="2230244"/>
            <a:ext cx="0" cy="1628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0" descr="동전 일러스트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06" b="97647" l="4130" r="97050">
                        <a14:foregroundMark x1="58702" y1="50882" x2="58702" y2="50882"/>
                        <a14:foregroundMark x1="56932" y1="59118" x2="56932" y2="59118"/>
                        <a14:foregroundMark x1="60472" y1="38235" x2="60472" y2="38235"/>
                        <a14:foregroundMark x1="62537" y1="32353" x2="62537" y2="32353"/>
                        <a14:foregroundMark x1="47198" y1="31471" x2="47198" y2="31471"/>
                        <a14:foregroundMark x1="52802" y1="31471" x2="52802" y2="31471"/>
                        <a14:foregroundMark x1="51917" y1="28529" x2="51917" y2="28529"/>
                        <a14:foregroundMark x1="40413" y1="29412" x2="40413" y2="29412"/>
                        <a14:foregroundMark x1="35693" y1="38235" x2="35693" y2="38235"/>
                        <a14:foregroundMark x1="35693" y1="39118" x2="35693" y2="39118"/>
                        <a14:foregroundMark x1="40413" y1="47647" x2="40413" y2="47647"/>
                        <a14:foregroundMark x1="51917" y1="47647" x2="51917" y2="47647"/>
                        <a14:foregroundMark x1="52802" y1="47647" x2="52802" y2="47647"/>
                        <a14:foregroundMark x1="62537" y1="55294" x2="62537" y2="55294"/>
                        <a14:foregroundMark x1="64307" y1="59118" x2="50147" y2="69706"/>
                        <a14:foregroundMark x1="47198" y1="69706" x2="47198" y2="69706"/>
                        <a14:foregroundMark x1="48083" y1="75588" x2="68437" y2="72647"/>
                        <a14:foregroundMark x1="68437" y1="58235" x2="30678" y2="67059"/>
                        <a14:foregroundMark x1="74041" y1="69706" x2="37463" y2="84118"/>
                        <a14:foregroundMark x1="69322" y1="90000" x2="32743" y2="79412"/>
                        <a14:foregroundMark x1="32743" y1="79412" x2="22124" y2="52647"/>
                        <a14:foregroundMark x1="21239" y1="52647" x2="29794" y2="21765"/>
                        <a14:foregroundMark x1="29794" y1="21765" x2="61652" y2="15294"/>
                        <a14:foregroundMark x1="61652" y1="15294" x2="82596" y2="42059"/>
                        <a14:foregroundMark x1="82596" y1="42059" x2="76991" y2="70882"/>
                        <a14:foregroundMark x1="76991" y1="70882" x2="64307" y2="86176"/>
                        <a14:foregroundMark x1="64307" y1="86176" x2="50147" y2="85000"/>
                        <a14:foregroundMark x1="50147" y1="85000" x2="50147" y2="85000"/>
                        <a14:foregroundMark x1="50147" y1="85000" x2="50147" y2="85000"/>
                        <a14:foregroundMark x1="51032" y1="59118" x2="51032" y2="59118"/>
                        <a14:foregroundMark x1="43363" y1="55294" x2="40413" y2="54412"/>
                        <a14:foregroundMark x1="50147" y1="78529" x2="56637" y2="71765"/>
                        <a14:foregroundMark x1="41298" y1="76471" x2="30678" y2="49706"/>
                        <a14:foregroundMark x1="41298" y1="79412" x2="59587" y2="43824"/>
                        <a14:foregroundMark x1="47198" y1="77353" x2="73156" y2="53529"/>
                        <a14:foregroundMark x1="53982" y1="81176" x2="76991" y2="57353"/>
                        <a14:foregroundMark x1="74926" y1="59118" x2="44248" y2="40000"/>
                        <a14:foregroundMark x1="64307" y1="51471" x2="25074" y2="65000"/>
                        <a14:foregroundMark x1="34808" y1="25588" x2="34808" y2="25588"/>
                        <a14:foregroundMark x1="39528" y1="20000" x2="26844" y2="64118"/>
                        <a14:foregroundMark x1="48968" y1="20000" x2="32743" y2="65882"/>
                        <a14:foregroundMark x1="54867" y1="26765" x2="39528" y2="67059"/>
                        <a14:foregroundMark x1="54867" y1="29412" x2="42478" y2="64118"/>
                        <a14:foregroundMark x1="62537" y1="21765" x2="47198" y2="64118"/>
                        <a14:foregroundMark x1="62537" y1="31471" x2="54867" y2="59118"/>
                        <a14:foregroundMark x1="69322" y1="30588" x2="69322" y2="58235"/>
                        <a14:foregroundMark x1="68437" y1="25588" x2="68437" y2="53529"/>
                        <a14:foregroundMark x1="66372" y1="28529" x2="54867" y2="55294"/>
                        <a14:foregroundMark x1="61652" y1="28529" x2="35693" y2="57353"/>
                        <a14:foregroundMark x1="50147" y1="32353" x2="26844" y2="57353"/>
                        <a14:foregroundMark x1="51032" y1="32353" x2="28909" y2="64118"/>
                        <a14:foregroundMark x1="55752" y1="38235" x2="45133" y2="69706"/>
                        <a14:foregroundMark x1="60472" y1="42059" x2="54867" y2="6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00" y="5425456"/>
            <a:ext cx="321660" cy="3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911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03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2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0" y="337934"/>
            <a:ext cx="4315910" cy="511062"/>
          </a:xfrm>
        </p:spPr>
        <p:txBody>
          <a:bodyPr/>
          <a:lstStyle/>
          <a:p>
            <a:r>
              <a:rPr lang="ko-KR" altLang="en-US" spc="-150" dirty="0" smtClean="0"/>
              <a:t>개발 도구</a:t>
            </a:r>
            <a:endParaRPr lang="ko-KR" altLang="en-US" spc="-15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4803" y="2203323"/>
            <a:ext cx="2022231" cy="2907632"/>
          </a:xfrm>
          <a:prstGeom prst="roundRect">
            <a:avLst/>
          </a:prstGeom>
          <a:noFill/>
          <a:ln w="952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411223" y="2203323"/>
            <a:ext cx="2022231" cy="2907632"/>
          </a:xfrm>
          <a:prstGeom prst="roundRect">
            <a:avLst/>
          </a:prstGeom>
          <a:noFill/>
          <a:ln w="952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01089" y="2203323"/>
            <a:ext cx="2022231" cy="2907632"/>
          </a:xfrm>
          <a:prstGeom prst="roundRect">
            <a:avLst/>
          </a:prstGeom>
          <a:noFill/>
          <a:ln w="952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83135" y="2203323"/>
            <a:ext cx="2022231" cy="2907632"/>
          </a:xfrm>
          <a:prstGeom prst="roundRect">
            <a:avLst/>
          </a:prstGeom>
          <a:noFill/>
          <a:ln w="952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Image result for unity">
            <a:extLst>
              <a:ext uri="{FF2B5EF4-FFF2-40B4-BE49-F238E27FC236}">
                <a16:creationId xmlns:a16="http://schemas.microsoft.com/office/drawing/2014/main" xmlns="" id="{2BDD344C-7167-46FE-8C9D-06DFF06B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7" b="89630" l="0" r="97051">
                        <a14:foregroundMark x1="536" y1="49630" x2="10724" y2="25185"/>
                        <a14:foregroundMark x1="10724" y1="25185" x2="12869" y2="23704"/>
                        <a14:foregroundMark x1="19571" y1="82963" x2="28418" y2="88148"/>
                        <a14:foregroundMark x1="18499" y1="14074" x2="24665" y2="11852"/>
                        <a14:foregroundMark x1="18499" y1="34074" x2="24129" y2="28889"/>
                        <a14:foregroundMark x1="15550" y1="44444" x2="25469" y2="24444"/>
                        <a14:foregroundMark x1="13941" y1="66667" x2="24665" y2="77778"/>
                        <a14:foregroundMark x1="29759" y1="65185" x2="30563" y2="25926"/>
                        <a14:foregroundMark x1="30563" y1="25926" x2="30295" y2="62222"/>
                        <a14:foregroundMark x1="30027" y1="7407" x2="24665" y2="11111"/>
                        <a14:backgroundMark x1="50670" y1="57778" x2="49330" y2="55556"/>
                        <a14:backgroundMark x1="48257" y1="51852" x2="47989" y2="51852"/>
                        <a14:backgroundMark x1="47989" y1="52593" x2="47989" y2="48889"/>
                        <a14:backgroundMark x1="47989" y1="48148" x2="47989" y2="48148"/>
                        <a14:backgroundMark x1="47453" y1="48148" x2="47453" y2="48148"/>
                        <a14:backgroundMark x1="47453" y1="48148" x2="47453" y2="48148"/>
                        <a14:backgroundMark x1="47453" y1="48148" x2="47989" y2="54074"/>
                        <a14:backgroundMark x1="49062" y1="47407" x2="49062" y2="46667"/>
                        <a14:backgroundMark x1="49062" y1="54815" x2="49062" y2="47407"/>
                        <a14:backgroundMark x1="48257" y1="52593" x2="46917" y2="47407"/>
                        <a14:backgroundMark x1="51206" y1="56296" x2="48794" y2="51852"/>
                        <a14:backgroundMark x1="49598" y1="56296" x2="49062" y2="49630"/>
                        <a14:backgroundMark x1="48794" y1="45926" x2="48794" y2="45185"/>
                        <a14:backgroundMark x1="48794" y1="47407" x2="48794" y2="46667"/>
                        <a14:backgroundMark x1="48794" y1="54815" x2="48794" y2="47407"/>
                        <a14:backgroundMark x1="47453" y1="45926" x2="47453" y2="45926"/>
                        <a14:backgroundMark x1="42895" y1="42222" x2="58713" y2="42222"/>
                        <a14:backgroundMark x1="58713" y1="42222" x2="76944" y2="39259"/>
                        <a14:backgroundMark x1="76944" y1="39259" x2="58177" y2="44444"/>
                        <a14:backgroundMark x1="58177" y1="44444" x2="76139" y2="60741"/>
                        <a14:backgroundMark x1="76139" y1="60741" x2="89812" y2="57778"/>
                        <a14:backgroundMark x1="89812" y1="57778" x2="94370" y2="50370"/>
                        <a14:backgroundMark x1="84987" y1="71111" x2="78820" y2="28148"/>
                        <a14:backgroundMark x1="78820" y1="28148" x2="81501" y2="22222"/>
                        <a14:backgroundMark x1="71582" y1="22222" x2="81769" y2="23704"/>
                        <a14:backgroundMark x1="77212" y1="28889" x2="84987" y2="37037"/>
                        <a14:backgroundMark x1="89276" y1="43704" x2="92493" y2="65926"/>
                        <a14:backgroundMark x1="92761" y1="68889" x2="95442" y2="28148"/>
                        <a14:backgroundMark x1="96783" y1="32593" x2="97051" y2="5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7" y="2386946"/>
            <a:ext cx="2556717" cy="92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visual studio">
            <a:extLst>
              <a:ext uri="{FF2B5EF4-FFF2-40B4-BE49-F238E27FC236}">
                <a16:creationId xmlns:a16="http://schemas.microsoft.com/office/drawing/2014/main" xmlns="" id="{D2E21AAD-B573-48D4-9F9F-BDFF3558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6889" l="7111" r="95556">
                        <a14:foregroundMark x1="26667" y1="39556" x2="41778" y2="31111"/>
                        <a14:foregroundMark x1="47111" y1="26222" x2="53333" y2="24000"/>
                        <a14:foregroundMark x1="56000" y1="28889" x2="56444" y2="51556"/>
                        <a14:foregroundMark x1="53778" y1="61778" x2="50222" y2="63556"/>
                        <a14:foregroundMark x1="57333" y1="56889" x2="52444" y2="65778"/>
                        <a14:foregroundMark x1="47111" y1="64000" x2="28000" y2="45333"/>
                        <a14:foregroundMark x1="28000" y1="44444" x2="18667" y2="37333"/>
                        <a14:foregroundMark x1="19556" y1="36444" x2="12444" y2="32000"/>
                        <a14:foregroundMark x1="8889" y1="32000" x2="8444" y2="40000"/>
                        <a14:foregroundMark x1="41778" y1="85333" x2="64000" y2="90667"/>
                        <a14:foregroundMark x1="87111" y1="23556" x2="87111" y2="74667"/>
                        <a14:foregroundMark x1="92444" y1="79556" x2="92889" y2="20889"/>
                        <a14:foregroundMark x1="84000" y1="12444" x2="92889" y2="20000"/>
                        <a14:foregroundMark x1="80000" y1="8444" x2="88889" y2="12000"/>
                        <a14:foregroundMark x1="77333" y1="8889" x2="76444" y2="4889"/>
                        <a14:foregroundMark x1="95556" y1="31556" x2="91556" y2="89778"/>
                        <a14:foregroundMark x1="75111" y1="97333" x2="69333" y2="92000"/>
                        <a14:foregroundMark x1="7111" y1="76444" x2="7111" y2="76444"/>
                        <a14:backgroundMark x1="18667" y1="67556" x2="27111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55" y="2393590"/>
            <a:ext cx="926806" cy="92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36" y="2348961"/>
            <a:ext cx="1027287" cy="10272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83" y="2348961"/>
            <a:ext cx="1087955" cy="108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0409" y="3490548"/>
            <a:ext cx="137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Unity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4249" y="3401648"/>
            <a:ext cx="137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Visual Studio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6695" y="3421583"/>
            <a:ext cx="137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Android Studio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08741" y="3523356"/>
            <a:ext cx="137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Arduino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803" y="4055002"/>
            <a:ext cx="2022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오브젝트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생성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텍스쳐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맵핑</a:t>
            </a:r>
            <a:endParaRPr lang="en-US" altLang="ko-KR" sz="1600" b="1" dirty="0" smtClean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AR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구현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(</a:t>
            </a:r>
            <a:r>
              <a:rPr lang="en-US" altLang="ko-KR" sz="1600" b="1" dirty="0" err="1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Vuforia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3923" y="4037039"/>
            <a:ext cx="1999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오브젝트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Event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생성 및 움직임 제어</a:t>
            </a:r>
            <a:endParaRPr lang="en-US" altLang="ko-KR" sz="1600" b="1" dirty="0" smtClean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개발 언어 </a:t>
            </a:r>
            <a:r>
              <a:rPr lang="en-US" altLang="ko-KR" sz="1600" b="1" dirty="0" smtClean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: C#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1089" y="4062439"/>
            <a:ext cx="202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Android Plugin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제작</a:t>
            </a:r>
            <a:endParaRPr lang="en-US" altLang="ko-KR" sz="1600" b="1" dirty="0" smtClean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개발 언어 </a:t>
            </a:r>
            <a:r>
              <a:rPr lang="en-US" altLang="ko-KR" sz="1600" b="1" dirty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en-US" altLang="ko-KR" sz="1600" b="1" dirty="0" smtClean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JAVA</a:t>
            </a:r>
            <a:endParaRPr lang="en-US" altLang="ko-KR" sz="1600" b="1" dirty="0">
              <a:solidFill>
                <a:srgbClr val="487AD5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83135" y="4087838"/>
            <a:ext cx="202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블루투스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통신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제어부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및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H/W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동작 구현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개발 </a:t>
            </a:r>
            <a:r>
              <a:rPr lang="ko-KR" altLang="en-US" sz="1600" b="1" dirty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언어 </a:t>
            </a:r>
            <a:r>
              <a:rPr lang="en-US" altLang="ko-KR" sz="1600" b="1" dirty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en-US" altLang="ko-KR" sz="1600" b="1" dirty="0" smtClean="0">
                <a:solidFill>
                  <a:srgbClr val="487AD5"/>
                </a:solidFill>
                <a:latin typeface="Noto Sans CJK KR Regular" pitchFamily="34" charset="-127"/>
                <a:ea typeface="Noto Sans CJK KR Regular" pitchFamily="34" charset="-127"/>
              </a:rPr>
              <a:t>C++</a:t>
            </a:r>
            <a:endParaRPr lang="en-US" altLang="ko-KR" sz="1600" b="1" dirty="0">
              <a:solidFill>
                <a:srgbClr val="487AD5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/>
              <a:t>Data </a:t>
            </a:r>
            <a:r>
              <a:rPr lang="ko-KR" altLang="en-US" spc="-150" dirty="0" smtClean="0"/>
              <a:t>통신 과정</a:t>
            </a:r>
            <a:endParaRPr lang="ko-KR" altLang="en-US" spc="-150" dirty="0"/>
          </a:p>
        </p:txBody>
      </p:sp>
      <p:pic>
        <p:nvPicPr>
          <p:cNvPr id="10" name="Picture 4" descr="Image result for unity">
            <a:extLst>
              <a:ext uri="{FF2B5EF4-FFF2-40B4-BE49-F238E27FC236}">
                <a16:creationId xmlns:a16="http://schemas.microsoft.com/office/drawing/2014/main" xmlns="" id="{2BDD344C-7167-46FE-8C9D-06DFF06B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7" b="89630" l="0" r="97051">
                        <a14:foregroundMark x1="536" y1="49630" x2="10724" y2="25185"/>
                        <a14:foregroundMark x1="10724" y1="25185" x2="12869" y2="23704"/>
                        <a14:foregroundMark x1="19571" y1="82963" x2="28418" y2="88148"/>
                        <a14:foregroundMark x1="18499" y1="14074" x2="24665" y2="11852"/>
                        <a14:foregroundMark x1="18499" y1="34074" x2="24129" y2="28889"/>
                        <a14:foregroundMark x1="15550" y1="44444" x2="25469" y2="24444"/>
                        <a14:foregroundMark x1="13941" y1="66667" x2="24665" y2="77778"/>
                        <a14:foregroundMark x1="29759" y1="65185" x2="30563" y2="25926"/>
                        <a14:foregroundMark x1="30563" y1="25926" x2="30295" y2="62222"/>
                        <a14:foregroundMark x1="30027" y1="7407" x2="24665" y2="11111"/>
                        <a14:backgroundMark x1="50670" y1="57778" x2="49330" y2="55556"/>
                        <a14:backgroundMark x1="48257" y1="51852" x2="47989" y2="51852"/>
                        <a14:backgroundMark x1="47989" y1="52593" x2="47989" y2="48889"/>
                        <a14:backgroundMark x1="47989" y1="48148" x2="47989" y2="48148"/>
                        <a14:backgroundMark x1="47453" y1="48148" x2="47453" y2="48148"/>
                        <a14:backgroundMark x1="47453" y1="48148" x2="47453" y2="48148"/>
                        <a14:backgroundMark x1="47453" y1="48148" x2="47989" y2="54074"/>
                        <a14:backgroundMark x1="49062" y1="47407" x2="49062" y2="46667"/>
                        <a14:backgroundMark x1="49062" y1="54815" x2="49062" y2="47407"/>
                        <a14:backgroundMark x1="48257" y1="52593" x2="46917" y2="47407"/>
                        <a14:backgroundMark x1="51206" y1="56296" x2="48794" y2="51852"/>
                        <a14:backgroundMark x1="49598" y1="56296" x2="49062" y2="49630"/>
                        <a14:backgroundMark x1="48794" y1="45926" x2="48794" y2="45185"/>
                        <a14:backgroundMark x1="48794" y1="47407" x2="48794" y2="46667"/>
                        <a14:backgroundMark x1="48794" y1="54815" x2="48794" y2="47407"/>
                        <a14:backgroundMark x1="47453" y1="45926" x2="47453" y2="45926"/>
                        <a14:backgroundMark x1="42895" y1="42222" x2="58713" y2="42222"/>
                        <a14:backgroundMark x1="58713" y1="42222" x2="76944" y2="39259"/>
                        <a14:backgroundMark x1="76944" y1="39259" x2="58177" y2="44444"/>
                        <a14:backgroundMark x1="58177" y1="44444" x2="76139" y2="60741"/>
                        <a14:backgroundMark x1="76139" y1="60741" x2="89812" y2="57778"/>
                        <a14:backgroundMark x1="89812" y1="57778" x2="94370" y2="50370"/>
                        <a14:backgroundMark x1="84987" y1="71111" x2="78820" y2="28148"/>
                        <a14:backgroundMark x1="78820" y1="28148" x2="81501" y2="22222"/>
                        <a14:backgroundMark x1="71582" y1="22222" x2="81769" y2="23704"/>
                        <a14:backgroundMark x1="77212" y1="28889" x2="84987" y2="37037"/>
                        <a14:backgroundMark x1="89276" y1="43704" x2="92493" y2="65926"/>
                        <a14:backgroundMark x1="92761" y1="68889" x2="95442" y2="28148"/>
                        <a14:backgroundMark x1="96783" y1="32593" x2="97051" y2="5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2" y="3869852"/>
            <a:ext cx="3419495" cy="12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22" y="3869852"/>
            <a:ext cx="1076678" cy="1076678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942" l="966" r="98551">
                        <a14:foregroundMark x1="48792" y1="26337" x2="48792" y2="26337"/>
                        <a14:foregroundMark x1="8696" y1="46502" x2="8696" y2="46502"/>
                        <a14:foregroundMark x1="87440" y1="50617" x2="87440" y2="50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44" y="1192185"/>
            <a:ext cx="1256324" cy="147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7444" y="2667001"/>
            <a:ext cx="125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Mono CJK KR Bold" pitchFamily="34" charset="-127"/>
                <a:ea typeface="Noto Sans Mono CJK KR Bold" pitchFamily="34" charset="-127"/>
              </a:rPr>
              <a:t>Android</a:t>
            </a:r>
            <a:endParaRPr lang="ko-KR" altLang="en-US" sz="2000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148" y="5261631"/>
            <a:ext cx="142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Mono CJK KR Bold" pitchFamily="34" charset="-127"/>
                <a:ea typeface="Noto Sans Mono CJK KR Bold" pitchFamily="34" charset="-127"/>
              </a:rPr>
              <a:t>Unity</a:t>
            </a:r>
            <a:endParaRPr lang="ko-KR" altLang="en-US" sz="2000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3099" y="4997331"/>
            <a:ext cx="1256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Noto Sans Mono CJK KR Bold" pitchFamily="34" charset="-127"/>
                <a:ea typeface="Noto Sans Mono CJK KR Bold" pitchFamily="34" charset="-127"/>
              </a:rPr>
              <a:t>Arduino</a:t>
            </a:r>
            <a:endParaRPr lang="en-US" altLang="ko-KR" sz="2000" dirty="0">
              <a:latin typeface="Noto Sans Mono CJK KR Bold" pitchFamily="34" charset="-127"/>
              <a:ea typeface="Noto Sans Mono CJK KR Bold" pitchFamily="34" charset="-127"/>
            </a:endParaRPr>
          </a:p>
          <a:p>
            <a:pPr algn="ctr"/>
            <a:r>
              <a:rPr lang="en-US" altLang="ko-KR" sz="2000" dirty="0" err="1" smtClean="0">
                <a:latin typeface="Noto Sans Mono CJK KR Bold" pitchFamily="34" charset="-127"/>
                <a:ea typeface="Noto Sans Mono CJK KR Bold" pitchFamily="34" charset="-127"/>
              </a:rPr>
              <a:t>Blutooth</a:t>
            </a:r>
            <a:r>
              <a:rPr lang="en-US" altLang="ko-KR" sz="2000" dirty="0" smtClean="0">
                <a:latin typeface="Noto Sans Mono CJK KR Bold" pitchFamily="34" charset="-127"/>
                <a:ea typeface="Noto Sans Mono CJK KR Bold" pitchFamily="34" charset="-127"/>
              </a:rPr>
              <a:t> module</a:t>
            </a:r>
            <a:endParaRPr lang="ko-KR" altLang="en-US" sz="2000" dirty="0">
              <a:latin typeface="Noto Sans Mono CJK KR Bold" pitchFamily="34" charset="-127"/>
              <a:ea typeface="Noto Sans Mono CJK KR Bold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6848" y="5667986"/>
            <a:ext cx="1422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Regular" pitchFamily="34" charset="-127"/>
                <a:ea typeface="Noto Sans CJK KR Regular" pitchFamily="34" charset="-127"/>
              </a:rPr>
              <a:t>Android </a:t>
            </a:r>
            <a:r>
              <a:rPr lang="ko-KR" altLang="en-US" sz="2000" dirty="0" smtClean="0">
                <a:latin typeface="Noto Sans CJK KR Regular" pitchFamily="34" charset="-127"/>
                <a:ea typeface="Noto Sans CJK KR Regular" pitchFamily="34" charset="-127"/>
              </a:rPr>
              <a:t>플랫폼으로 </a:t>
            </a:r>
            <a:r>
              <a:rPr lang="ko-KR" altLang="en-US" sz="2000" dirty="0" err="1" smtClean="0">
                <a:latin typeface="Noto Sans CJK KR Regular" pitchFamily="34" charset="-127"/>
                <a:ea typeface="Noto Sans CJK KR Regular" pitchFamily="34" charset="-127"/>
              </a:rPr>
              <a:t>빌드</a:t>
            </a:r>
            <a:endParaRPr lang="ko-KR" altLang="en-US" sz="20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038340" y="191396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 04 - </a:t>
            </a:r>
            <a:r>
              <a:rPr lang="ko-KR" altLang="en-US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altLang="ko-KR" sz="1000" spc="-7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63514" y="1929593"/>
            <a:ext cx="2500860" cy="1784479"/>
            <a:chOff x="5163514" y="1929593"/>
            <a:chExt cx="2500860" cy="1784479"/>
          </a:xfrm>
        </p:grpSpPr>
        <p:grpSp>
          <p:nvGrpSpPr>
            <p:cNvPr id="31" name="그룹 30"/>
            <p:cNvGrpSpPr/>
            <p:nvPr/>
          </p:nvGrpSpPr>
          <p:grpSpPr>
            <a:xfrm>
              <a:off x="5163514" y="2159002"/>
              <a:ext cx="2500860" cy="1555070"/>
              <a:chOff x="5163514" y="2159002"/>
              <a:chExt cx="2500860" cy="1555070"/>
            </a:xfrm>
          </p:grpSpPr>
          <p:grpSp>
            <p:nvGrpSpPr>
              <p:cNvPr id="32" name="그룹 31"/>
              <p:cNvGrpSpPr/>
              <p:nvPr/>
            </p:nvGrpSpPr>
            <p:grpSpPr>
              <a:xfrm flipH="1">
                <a:off x="5427740" y="2159002"/>
                <a:ext cx="1987841" cy="1555070"/>
                <a:chOff x="1929931" y="2159001"/>
                <a:chExt cx="1987841" cy="1555070"/>
              </a:xfrm>
            </p:grpSpPr>
            <p:cxnSp>
              <p:nvCxnSpPr>
                <p:cNvPr id="33" name="직선 화살표 연결선 32"/>
                <p:cNvCxnSpPr/>
                <p:nvPr/>
              </p:nvCxnSpPr>
              <p:spPr>
                <a:xfrm flipV="1">
                  <a:off x="1929931" y="2159001"/>
                  <a:ext cx="1873541" cy="1364570"/>
                </a:xfrm>
                <a:prstGeom prst="straightConnector1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/>
                <p:cNvCxnSpPr/>
                <p:nvPr/>
              </p:nvCxnSpPr>
              <p:spPr>
                <a:xfrm rot="10800000" flipV="1">
                  <a:off x="2044231" y="2349501"/>
                  <a:ext cx="1873541" cy="1364570"/>
                </a:xfrm>
                <a:prstGeom prst="straightConnector1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 rot="2157540" flipH="1">
                <a:off x="5594915" y="2536537"/>
                <a:ext cx="20694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C4790"/>
                    </a:solidFill>
                  </a:rPr>
                  <a:t>Bluetooth Data </a:t>
                </a:r>
                <a:r>
                  <a:rPr lang="ko-KR" altLang="en-US" sz="1600" dirty="0" smtClean="0">
                    <a:solidFill>
                      <a:srgbClr val="0C4790"/>
                    </a:solidFill>
                  </a:rPr>
                  <a:t>전달</a:t>
                </a:r>
                <a:endParaRPr lang="ko-KR" altLang="en-US" sz="1600" dirty="0">
                  <a:solidFill>
                    <a:srgbClr val="0C479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2157540" flipH="1">
                <a:off x="5163514" y="2997156"/>
                <a:ext cx="20113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C4790"/>
                    </a:solidFill>
                  </a:rPr>
                  <a:t>Bluetooth Data </a:t>
                </a:r>
                <a:r>
                  <a:rPr lang="ko-KR" altLang="en-US" sz="1600" dirty="0" smtClean="0">
                    <a:solidFill>
                      <a:srgbClr val="0C4790"/>
                    </a:solidFill>
                  </a:rPr>
                  <a:t>전달</a:t>
                </a:r>
                <a:endParaRPr lang="ko-KR" altLang="en-US" sz="1600" dirty="0">
                  <a:solidFill>
                    <a:srgbClr val="0C4790"/>
                  </a:solidFill>
                </a:endParaRPr>
              </a:p>
            </p:txBody>
          </p:sp>
        </p:grpSp>
        <p:pic>
          <p:nvPicPr>
            <p:cNvPr id="42" name="Picture 8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8" t="4675" r="23803" b="4484"/>
            <a:stretch/>
          </p:blipFill>
          <p:spPr bwMode="auto">
            <a:xfrm>
              <a:off x="6813421" y="1929593"/>
              <a:ext cx="499355" cy="64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47008" y="2159001"/>
            <a:ext cx="3076839" cy="1555070"/>
            <a:chOff x="947008" y="2159001"/>
            <a:chExt cx="3076839" cy="1555070"/>
          </a:xfrm>
        </p:grpSpPr>
        <p:grpSp>
          <p:nvGrpSpPr>
            <p:cNvPr id="35" name="그룹 34"/>
            <p:cNvGrpSpPr/>
            <p:nvPr/>
          </p:nvGrpSpPr>
          <p:grpSpPr>
            <a:xfrm>
              <a:off x="1859291" y="2159001"/>
              <a:ext cx="2164556" cy="1555070"/>
              <a:chOff x="1859291" y="2159001"/>
              <a:chExt cx="2164556" cy="155507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929931" y="2159001"/>
                <a:ext cx="1987841" cy="1555070"/>
                <a:chOff x="1929931" y="2159001"/>
                <a:chExt cx="1987841" cy="1555070"/>
              </a:xfrm>
            </p:grpSpPr>
            <p:cxnSp>
              <p:nvCxnSpPr>
                <p:cNvPr id="29" name="직선 화살표 연결선 28"/>
                <p:cNvCxnSpPr/>
                <p:nvPr/>
              </p:nvCxnSpPr>
              <p:spPr>
                <a:xfrm flipV="1">
                  <a:off x="1929931" y="2159001"/>
                  <a:ext cx="1873541" cy="136457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/>
                <p:cNvCxnSpPr/>
                <p:nvPr/>
              </p:nvCxnSpPr>
              <p:spPr>
                <a:xfrm rot="10800000" flipV="1">
                  <a:off x="2044231" y="2349501"/>
                  <a:ext cx="1873541" cy="136457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 rot="19442460">
                <a:off x="1859291" y="2510423"/>
                <a:ext cx="17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DATA </a:t>
                </a:r>
                <a:r>
                  <a:rPr lang="ko-KR" altLang="en-US" sz="1600" dirty="0" smtClean="0"/>
                  <a:t>전달</a:t>
                </a:r>
                <a:endParaRPr lang="ko-KR" altLang="en-US" sz="16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9442460">
                <a:off x="2309347" y="3034772"/>
                <a:ext cx="17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DATA </a:t>
                </a:r>
                <a:r>
                  <a:rPr lang="ko-KR" altLang="en-US" sz="1600" dirty="0" smtClean="0"/>
                  <a:t>전달</a:t>
                </a:r>
                <a:endParaRPr lang="ko-KR" altLang="en-US" sz="16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19442460">
              <a:off x="947008" y="2220880"/>
              <a:ext cx="2852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Android Plugin</a:t>
              </a:r>
              <a:r>
                <a:rPr lang="ko-KR" altLang="en-US" sz="1600" b="1" dirty="0" smtClean="0"/>
                <a:t>을 이용한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364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2761</TotalTime>
  <Words>472</Words>
  <Application>Microsoft Office PowerPoint</Application>
  <PresentationFormat>화면 슬라이드 쇼(4:3)</PresentationFormat>
  <Paragraphs>148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굴림</vt:lpstr>
      <vt:lpstr>Arial</vt:lpstr>
      <vt:lpstr>고도 B</vt:lpstr>
      <vt:lpstr>Noto Sans CJK KR Regular</vt:lpstr>
      <vt:lpstr>Noto Sans CJK KR Black</vt:lpstr>
      <vt:lpstr>Noto Sans Mono CJK KR Bold</vt:lpstr>
      <vt:lpstr>맑은 고딕</vt:lpstr>
      <vt:lpstr>Calibri</vt:lpstr>
      <vt:lpstr>Calibri Light</vt:lpstr>
      <vt:lpstr>Office 테마</vt:lpstr>
      <vt:lpstr>PowerPoint 프레젠테이션</vt:lpstr>
      <vt:lpstr>PowerPoint 프레젠테이션</vt:lpstr>
      <vt:lpstr>프로젝트 개요</vt:lpstr>
      <vt:lpstr>Coin Dozer</vt:lpstr>
      <vt:lpstr>설계 – 구조 및 동작 과정</vt:lpstr>
      <vt:lpstr>설계 - 동전이 투입되었을 때</vt:lpstr>
      <vt:lpstr>설계 - 동전이 배출 될 때</vt:lpstr>
      <vt:lpstr>개발 도구</vt:lpstr>
      <vt:lpstr>Data 통신 과정</vt:lpstr>
      <vt:lpstr>Unity</vt:lpstr>
      <vt:lpstr>Unity</vt:lpstr>
      <vt:lpstr>Unity</vt:lpstr>
      <vt:lpstr>Visual Studio</vt:lpstr>
      <vt:lpstr>Android Studio</vt:lpstr>
      <vt:lpstr>Arduino</vt:lpstr>
      <vt:lpstr>Arduino</vt:lpstr>
      <vt:lpstr>최종 결과물 시연 영상</vt:lpstr>
      <vt:lpstr>최종 결과물 시연 영상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Daeun</dc:creator>
  <cp:lastModifiedBy>유찬</cp:lastModifiedBy>
  <cp:revision>83</cp:revision>
  <dcterms:created xsi:type="dcterms:W3CDTF">2018-08-02T22:51:55Z</dcterms:created>
  <dcterms:modified xsi:type="dcterms:W3CDTF">2019-12-19T00:41:05Z</dcterms:modified>
</cp:coreProperties>
</file>